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8" r:id="rId2"/>
    <p:sldId id="263" r:id="rId3"/>
    <p:sldId id="264" r:id="rId4"/>
    <p:sldId id="265" r:id="rId5"/>
    <p:sldId id="266" r:id="rId6"/>
    <p:sldId id="267" r:id="rId7"/>
    <p:sldId id="257" r:id="rId8"/>
    <p:sldId id="258" r:id="rId9"/>
    <p:sldId id="259" r:id="rId10"/>
    <p:sldId id="260" r:id="rId11"/>
    <p:sldId id="261" r:id="rId12"/>
    <p:sldId id="26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80" d="100"/>
          <a:sy n="80" d="100"/>
        </p:scale>
        <p:origin x="109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83FC52-2D83-487D-B3D8-2632A0B8BB55}" type="datetimeFigureOut">
              <a:rPr lang="en-GB" smtClean="0"/>
              <a:t>03/11/2021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D98422-AABD-4A96-99C0-CAF82E2BED5C}" type="slidenum">
              <a:rPr lang="en-GB" smtClean="0"/>
              <a:t>‹#›</a:t>
            </a:fld>
            <a:endParaRPr lang="en-GB"/>
          </a:p>
        </p:txBody>
      </p:sp>
    </p:spTree>
    <p:extLst>
      <p:ext uri="{BB962C8B-B14F-4D97-AF65-F5344CB8AC3E}">
        <p14:creationId xmlns:p14="http://schemas.microsoft.com/office/powerpoint/2010/main" val="193576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b="0" kern="1200" dirty="0">
                <a:solidFill>
                  <a:schemeClr val="tx1"/>
                </a:solidFill>
                <a:effectLst/>
                <a:latin typeface="+mn-lt"/>
                <a:ea typeface="+mn-ea"/>
                <a:cs typeface="+mn-cs"/>
              </a:rPr>
              <a:t>So what is an apprenticeship?</a:t>
            </a:r>
          </a:p>
          <a:p>
            <a:pPr marL="0" indent="0">
              <a:buFont typeface="Arial" panose="020B0604020202020204" pitchFamily="34" charset="0"/>
              <a:buNone/>
            </a:pPr>
            <a:endParaRPr lang="en-GB" sz="1200" b="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An apprenticeship is a real job, with a real employer, where the apprentice will work full-time whilst also studying towards a qualification.</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So you could be an apprentice working for Sky as a journalist, for example, whilst also studying and gaining a qualification in journalism.</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b="1" kern="1200" dirty="0">
                <a:solidFill>
                  <a:schemeClr val="tx1"/>
                </a:solidFill>
                <a:effectLst/>
                <a:latin typeface="+mn-lt"/>
                <a:ea typeface="+mn-ea"/>
                <a:cs typeface="+mn-cs"/>
              </a:rPr>
              <a:t>PAID A SALARY</a:t>
            </a: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As it’s a real job, y</a:t>
            </a:r>
            <a:r>
              <a:rPr lang="en-GB" sz="1200" b="0" kern="1200" dirty="0">
                <a:solidFill>
                  <a:schemeClr val="tx1"/>
                </a:solidFill>
                <a:effectLst/>
                <a:latin typeface="+mn-lt"/>
                <a:ea typeface="+mn-ea"/>
                <a:cs typeface="+mn-cs"/>
              </a:rPr>
              <a:t>ou will earn a wage</a:t>
            </a:r>
            <a:r>
              <a:rPr lang="en-GB" sz="1200" b="0" kern="1200" baseline="0" dirty="0">
                <a:solidFill>
                  <a:schemeClr val="tx1"/>
                </a:solidFill>
                <a:effectLst/>
                <a:latin typeface="+mn-lt"/>
                <a:ea typeface="+mn-ea"/>
                <a:cs typeface="+mn-cs"/>
              </a:rPr>
              <a:t> </a:t>
            </a:r>
            <a:r>
              <a:rPr lang="en-GB" sz="1200" kern="1200" baseline="0" dirty="0">
                <a:solidFill>
                  <a:schemeClr val="tx1"/>
                </a:solidFill>
                <a:effectLst/>
                <a:latin typeface="+mn-lt"/>
                <a:ea typeface="+mn-ea"/>
                <a:cs typeface="+mn-cs"/>
              </a:rPr>
              <a:t>– and it can be a really good salary too! </a:t>
            </a:r>
            <a:r>
              <a:rPr lang="en-GB" sz="3600" dirty="0">
                <a:effectLst/>
                <a:latin typeface="Calibri" panose="020F0502020204030204" pitchFamily="34" charset="0"/>
                <a:ea typeface="Calibri" panose="020F0502020204030204" pitchFamily="34" charset="0"/>
                <a:cs typeface="Times New Roman" panose="02020603050405020304" pitchFamily="18" charset="0"/>
              </a:rPr>
              <a:t>The salary of an apprentice can vary from employer to employer. Legally, an employer must pay an apprentice the National Minimum Wage for apprentices, which is currently £4.30 per hour. This is lower than the normal National Minimum Wage, but it recognises that some people will be going into their first job with little or no experience.</a:t>
            </a:r>
          </a:p>
          <a:p>
            <a:pPr marL="0" indent="0">
              <a:buFont typeface="Arial" panose="020B0604020202020204" pitchFamily="34" charset="0"/>
              <a:buNone/>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The good news is that </a:t>
            </a:r>
            <a:r>
              <a:rPr lang="en-GB" sz="1200" b="1" kern="1200" dirty="0">
                <a:solidFill>
                  <a:schemeClr val="tx1"/>
                </a:solidFill>
                <a:effectLst/>
                <a:latin typeface="+mn-lt"/>
                <a:ea typeface="+mn-ea"/>
                <a:cs typeface="+mn-cs"/>
              </a:rPr>
              <a:t>lots of employers</a:t>
            </a:r>
            <a:r>
              <a:rPr lang="en-GB" sz="1200" b="1" kern="1200" baseline="0" dirty="0">
                <a:solidFill>
                  <a:schemeClr val="tx1"/>
                </a:solidFill>
                <a:effectLst/>
                <a:latin typeface="+mn-lt"/>
                <a:ea typeface="+mn-ea"/>
                <a:cs typeface="+mn-cs"/>
              </a:rPr>
              <a:t> pay a lot more than the </a:t>
            </a:r>
            <a:r>
              <a:rPr lang="en-GB" sz="1200" b="1" kern="1200" dirty="0">
                <a:solidFill>
                  <a:schemeClr val="tx1"/>
                </a:solidFill>
                <a:effectLst/>
                <a:latin typeface="+mn-lt"/>
                <a:ea typeface="+mn-ea"/>
                <a:cs typeface="+mn-cs"/>
              </a:rPr>
              <a:t>National Minimum</a:t>
            </a:r>
            <a:r>
              <a:rPr lang="en-GB" sz="1200" b="1" kern="1200" baseline="0" dirty="0">
                <a:solidFill>
                  <a:schemeClr val="tx1"/>
                </a:solidFill>
                <a:effectLst/>
                <a:latin typeface="+mn-lt"/>
                <a:ea typeface="+mn-ea"/>
                <a:cs typeface="+mn-cs"/>
              </a:rPr>
              <a:t> Wage</a:t>
            </a:r>
            <a:r>
              <a:rPr lang="en-GB" sz="1200" b="0" kern="1200" baseline="0" dirty="0">
                <a:solidFill>
                  <a:schemeClr val="tx1"/>
                </a:solidFill>
                <a:effectLst/>
                <a:latin typeface="+mn-lt"/>
                <a:ea typeface="+mn-ea"/>
                <a:cs typeface="+mn-cs"/>
              </a:rPr>
              <a:t> for apprentices, with some local employers offering starting salaries of </a:t>
            </a:r>
            <a:r>
              <a:rPr lang="en-GB" sz="1200" b="1" kern="1200" baseline="0" dirty="0">
                <a:solidFill>
                  <a:schemeClr val="tx1"/>
                </a:solidFill>
                <a:effectLst/>
                <a:latin typeface="+mn-lt"/>
                <a:ea typeface="+mn-ea"/>
                <a:cs typeface="+mn-cs"/>
              </a:rPr>
              <a:t>£</a:t>
            </a:r>
            <a:r>
              <a:rPr lang="en-GB" sz="1200" b="1" kern="1200" baseline="0" dirty="0" err="1">
                <a:solidFill>
                  <a:schemeClr val="tx1"/>
                </a:solidFill>
                <a:effectLst/>
                <a:latin typeface="+mn-lt"/>
                <a:ea typeface="+mn-ea"/>
                <a:cs typeface="+mn-cs"/>
              </a:rPr>
              <a:t>xx,xxx</a:t>
            </a:r>
            <a:r>
              <a:rPr lang="en-GB" sz="1200" b="1" kern="1200" baseline="0" dirty="0">
                <a:solidFill>
                  <a:schemeClr val="tx1"/>
                </a:solidFill>
                <a:effectLst/>
                <a:latin typeface="+mn-lt"/>
                <a:ea typeface="+mn-ea"/>
                <a:cs typeface="+mn-cs"/>
              </a:rPr>
              <a:t> </a:t>
            </a:r>
            <a:r>
              <a:rPr lang="en-GB" sz="1200" b="0" kern="1200" baseline="0" dirty="0">
                <a:solidFill>
                  <a:schemeClr val="tx1"/>
                </a:solidFill>
                <a:effectLst/>
                <a:latin typeface="+mn-lt"/>
                <a:ea typeface="+mn-ea"/>
                <a:cs typeface="+mn-cs"/>
              </a:rPr>
              <a:t>and other national employers even offering starting salaries over £15,000-£20,000. </a:t>
            </a:r>
            <a:r>
              <a:rPr lang="en-GB" sz="1200" b="1" kern="1200" baseline="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I have pulled together some local vacancy information which I will show you in a little while, so you can see some real examples of local and national apprenticeships available and see what types of salaries are being offered.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It’s</a:t>
            </a:r>
            <a:r>
              <a:rPr lang="en-GB" sz="1200" kern="1200" baseline="0" dirty="0">
                <a:solidFill>
                  <a:schemeClr val="tx1"/>
                </a:solidFill>
                <a:effectLst/>
                <a:latin typeface="+mn-lt"/>
                <a:ea typeface="+mn-ea"/>
                <a:cs typeface="+mn-cs"/>
              </a:rPr>
              <a:t> important </a:t>
            </a:r>
            <a:r>
              <a:rPr lang="en-GB" sz="1200" kern="1200" dirty="0">
                <a:solidFill>
                  <a:schemeClr val="tx1"/>
                </a:solidFill>
                <a:effectLst/>
                <a:latin typeface="+mn-lt"/>
                <a:ea typeface="+mn-ea"/>
                <a:cs typeface="+mn-cs"/>
              </a:rPr>
              <a:t>to remember that if you see an apprenticeship you’re interested in, don’t be put off by the pay if it’s low: there’s room for progression and working your way to the top of an organisation. </a:t>
            </a:r>
            <a:br>
              <a:rPr lang="en-GB" sz="1200" b="1" kern="1200" baseline="0" dirty="0">
                <a:solidFill>
                  <a:schemeClr val="tx1"/>
                </a:solidFill>
                <a:effectLst/>
                <a:latin typeface="+mn-lt"/>
                <a:ea typeface="+mn-ea"/>
                <a:cs typeface="+mn-cs"/>
              </a:rPr>
            </a:br>
            <a:endParaRPr lang="en-GB" sz="1200" kern="1200" baseline="0" dirty="0">
              <a:solidFill>
                <a:schemeClr val="tx1"/>
              </a:solidFill>
              <a:effectLst/>
              <a:latin typeface="+mn-lt"/>
              <a:ea typeface="+mn-ea"/>
              <a:cs typeface="+mn-cs"/>
            </a:endParaRP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0" indent="0">
              <a:buFont typeface="Arial" panose="020B0604020202020204" pitchFamily="34" charset="0"/>
              <a:buNone/>
            </a:pPr>
            <a:r>
              <a:rPr lang="en-GB" sz="1200" b="1" kern="1200" baseline="0" dirty="0">
                <a:solidFill>
                  <a:schemeClr val="tx1"/>
                </a:solidFill>
                <a:effectLst/>
                <a:latin typeface="+mn-lt"/>
                <a:ea typeface="+mn-ea"/>
                <a:cs typeface="+mn-cs"/>
              </a:rPr>
              <a:t>CONTRACT</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You will also get a contract of employment, holiday pay, annual leave etc – exactly the same as any other member of staff. </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b="1" kern="1200" dirty="0">
                <a:solidFill>
                  <a:schemeClr val="tx1"/>
                </a:solidFill>
                <a:effectLst/>
                <a:latin typeface="+mn-lt"/>
                <a:ea typeface="+mn-ea"/>
                <a:cs typeface="+mn-cs"/>
              </a:rPr>
              <a:t>80% WORK 20% OFF-THE-JOB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The apprentice will spend 80% of their time ‘on-the-job’ (doing their role), and 20% of their time ‘off-the-job’, studying or working towards their qualification.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This study element (off-the-job) would take place with a training provider, </a:t>
            </a:r>
            <a:r>
              <a:rPr lang="en-GB" sz="1200" kern="1200" baseline="0" dirty="0">
                <a:solidFill>
                  <a:schemeClr val="tx1"/>
                </a:solidFill>
                <a:effectLst/>
                <a:latin typeface="+mn-lt"/>
                <a:ea typeface="+mn-ea"/>
                <a:cs typeface="+mn-cs"/>
              </a:rPr>
              <a:t>who will help them to achieve the qualifications and make sure they complete their apprenticeship.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Training providers could be colleges, Universities or independent training provider organisations, who deliver the training/teaching element of the course.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a:t>
            </a:r>
            <a:r>
              <a:rPr lang="en-GB" sz="1200" kern="1200" baseline="0" dirty="0">
                <a:solidFill>
                  <a:schemeClr val="tx1"/>
                </a:solidFill>
                <a:effectLst/>
                <a:latin typeface="+mn-lt"/>
                <a:ea typeface="+mn-ea"/>
                <a:cs typeface="+mn-cs"/>
              </a:rPr>
              <a:t>he employer will also support the apprentice, helping an apprentice to gain </a:t>
            </a:r>
            <a:r>
              <a:rPr lang="en-GB" sz="1200" b="0" kern="1200" baseline="0" dirty="0">
                <a:solidFill>
                  <a:schemeClr val="tx1"/>
                </a:solidFill>
                <a:effectLst/>
                <a:latin typeface="+mn-lt"/>
                <a:ea typeface="+mn-ea"/>
                <a:cs typeface="+mn-cs"/>
              </a:rPr>
              <a:t>qualifications and </a:t>
            </a:r>
            <a:r>
              <a:rPr lang="en-GB" sz="1200" kern="1200" baseline="0" dirty="0">
                <a:solidFill>
                  <a:schemeClr val="tx1"/>
                </a:solidFill>
                <a:effectLst/>
                <a:latin typeface="+mn-lt"/>
                <a:ea typeface="+mn-ea"/>
                <a:cs typeface="+mn-cs"/>
              </a:rPr>
              <a:t>valuable new skills and </a:t>
            </a:r>
            <a:r>
              <a:rPr lang="en-GB" sz="1200" b="0" kern="1200" baseline="0" dirty="0">
                <a:solidFill>
                  <a:schemeClr val="tx1"/>
                </a:solidFill>
                <a:effectLst/>
                <a:latin typeface="+mn-lt"/>
                <a:ea typeface="+mn-ea"/>
                <a:cs typeface="+mn-cs"/>
              </a:rPr>
              <a:t>experience</a:t>
            </a:r>
            <a:r>
              <a:rPr lang="en-GB" sz="1200" kern="1200" baseline="0" dirty="0">
                <a:solidFill>
                  <a:schemeClr val="tx1"/>
                </a:solidFill>
                <a:effectLst/>
                <a:latin typeface="+mn-lt"/>
                <a:ea typeface="+mn-ea"/>
                <a:cs typeface="+mn-cs"/>
              </a:rPr>
              <a:t>. As well as their time, employers also pay the fees of the apprentice’s training, showing their investment in the apprentices development. </a:t>
            </a: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0" indent="0">
              <a:buFont typeface="Arial" panose="020B0604020202020204" pitchFamily="34" charset="0"/>
              <a:buNone/>
            </a:pPr>
            <a:r>
              <a:rPr lang="en-GB" sz="1200" b="1" kern="1200" baseline="0" dirty="0">
                <a:solidFill>
                  <a:schemeClr val="tx1"/>
                </a:solidFill>
                <a:effectLst/>
                <a:latin typeface="+mn-lt"/>
                <a:ea typeface="+mn-ea"/>
                <a:cs typeface="+mn-cs"/>
              </a:rPr>
              <a:t>TYPICALLY 1 – 6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An apprenticeship typically takes 1 to 4 years to complete (sometimes up to 6 for some areas like a Solicitor). As a minimum, all apprenticeships must last for a minimum of 12 months.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a:solidFill>
                  <a:schemeClr val="tx1"/>
                </a:solidFill>
                <a:effectLst/>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The total duration will depend on the delivery model that the employer selects (how the mixture of training and working is delivered), the level (which we will come onto explain) and the subject they are studying.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baseline="0" dirty="0">
                <a:solidFill>
                  <a:schemeClr val="tx1"/>
                </a:solidFill>
                <a:effectLst/>
                <a:latin typeface="+mn-lt"/>
                <a:ea typeface="+mn-ea"/>
                <a:cs typeface="+mn-cs"/>
              </a:rPr>
              <a:t>600+ STANDARDS and INTERMEDIATE – DEGREE LEVEL</a:t>
            </a: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There are more than 600 different apprenticeship standards covering many different levels of apprenticeships, from Level 2 (which is the equivalent of 5 GCSEs), all the way up to Level 7, which is masters level. So you can actually work your way towards gaining a degree or masters through an apprenticeship.</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We will discuss this more shortly.</a:t>
            </a:r>
          </a:p>
          <a:p>
            <a:endParaRPr lang="en-GB" sz="1200" b="1" kern="1200" baseline="0" dirty="0">
              <a:solidFill>
                <a:schemeClr val="tx1"/>
              </a:solidFill>
              <a:effectLst/>
              <a:latin typeface="+mn-lt"/>
              <a:ea typeface="+mn-ea"/>
              <a:cs typeface="+mn-cs"/>
            </a:endParaRPr>
          </a:p>
          <a:p>
            <a:r>
              <a:rPr lang="en-GB" sz="1200" b="1" kern="1200" baseline="0" dirty="0">
                <a:solidFill>
                  <a:schemeClr val="tx1"/>
                </a:solidFill>
                <a:effectLst/>
                <a:latin typeface="+mn-lt"/>
                <a:ea typeface="+mn-ea"/>
                <a:cs typeface="+mn-cs"/>
              </a:rPr>
              <a:t>REAL JOB = RESPONSIBILITIES and NOT THE EASY OPTION</a:t>
            </a: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As I said before, it’s a real job and so it’s important to remember that apprenticeships aren’t the ‘easy option’.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Holding down a full time job and studying takes a certain skill and commitment, and it won’t be right for everyone.</a:t>
            </a:r>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2</a:t>
            </a:fld>
            <a:endParaRPr lang="en-GB"/>
          </a:p>
        </p:txBody>
      </p:sp>
    </p:spTree>
    <p:extLst>
      <p:ext uri="{BB962C8B-B14F-4D97-AF65-F5344CB8AC3E}">
        <p14:creationId xmlns:p14="http://schemas.microsoft.com/office/powerpoint/2010/main" val="3027356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solidFill>
                  <a:srgbClr val="000000"/>
                </a:solidFill>
                <a:effectLst/>
                <a:latin typeface="Calibri Light" panose="020F0302020204030204" pitchFamily="34" charset="0"/>
                <a:ea typeface="Calibri" panose="020F0502020204030204" pitchFamily="34" charset="0"/>
              </a:rPr>
              <a:t>Each apprenticeship has a level which will falls into one of the four categories above: Intermediate apprenticeships, Advanced apprenticeships, Higher apprenticeships and degree apprenticeships.</a:t>
            </a:r>
          </a:p>
          <a:p>
            <a:pPr marL="171450" lvl="0" indent="-171450">
              <a:buFont typeface="Arial" panose="020B0604020202020204" pitchFamily="34" charset="0"/>
              <a:buChar char="•"/>
            </a:pPr>
            <a:endParaRPr lang="en-GB" sz="1800" dirty="0">
              <a:solidFill>
                <a:srgbClr val="000000"/>
              </a:solidFill>
              <a:effectLst/>
              <a:latin typeface="Calibri Light" panose="020F0302020204030204" pitchFamily="34" charset="0"/>
              <a:ea typeface="Calibri" panose="020F0502020204030204" pitchFamily="34" charset="0"/>
            </a:endParaRPr>
          </a:p>
          <a:p>
            <a:pPr marL="171450" lvl="0" indent="-171450">
              <a:buFont typeface="Arial" panose="020B0604020202020204" pitchFamily="34" charset="0"/>
              <a:buChar char="•"/>
            </a:pPr>
            <a:r>
              <a:rPr lang="en-GB" sz="1800" dirty="0">
                <a:solidFill>
                  <a:srgbClr val="000000"/>
                </a:solidFill>
                <a:effectLst/>
                <a:latin typeface="Calibri Light" panose="020F0302020204030204" pitchFamily="34" charset="0"/>
                <a:ea typeface="Calibri" panose="020F0502020204030204" pitchFamily="34" charset="0"/>
              </a:rPr>
              <a:t>The equivalent educational level column helps to explain what level the qualification at the end of the apprenticeship will be in comparison to more familiar qualifications, like GCSEs and A Levels. </a:t>
            </a:r>
          </a:p>
          <a:p>
            <a:pPr marL="171450" lvl="0" indent="-171450">
              <a:buFont typeface="Arial" panose="020B0604020202020204" pitchFamily="34" charset="0"/>
              <a:buChar char="•"/>
            </a:pPr>
            <a:endParaRPr lang="en-GB" sz="1800" kern="1200" baseline="0" dirty="0">
              <a:solidFill>
                <a:srgbClr val="000000"/>
              </a:solidFill>
              <a:effectLst/>
              <a:latin typeface="Calibri Light" panose="020F0302020204030204" pitchFamily="34" charset="0"/>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So you can see that if you do a level 3 (advanced) apprenticeship, once you have qualified you’ll have gained a qualification that is equivalent to 2 A Levels, a level 3 diploma or other equivalents, like IB’s or BTECs. </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The level of apprenticeship you start at will depend on the kind of job that you are applying for.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It’s really important not to be held back by only looking for a particular level e.g. degree apprenticeships. Apprenticeships work a bit differently to school which can be confusing, as lots of students think that they should progress onto the next level, so if you leave after GCSEs you should do a Level 3 and if you finish after A Levels you should go for a degree apprenticeship, but this isn’t always the case.</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Depending on the sector and apprenticeship, it may be that you need to start at advanced or higher level and work your way up, or that brilliant apprenticeships are only offered at Level 2 or 3 – for example, Journalism is only offered at Level 3 because that is all the industry requires.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Equally, you may be entering a completely new sector or industry that you haven’t studied or worked in before, and so may need to do a Level 2 or 3 to enter the world of work and get that understanding.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Doing a job is completely different to getting a GCSE or A Level and that’s why it can be a bit confusing.</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It is very important to keep an open mind so that you can explore all of the opportunities available and have multiple options available when applying. </a:t>
            </a:r>
          </a:p>
          <a:p>
            <a:pPr lvl="0"/>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3</a:t>
            </a:fld>
            <a:endParaRPr lang="en-GB"/>
          </a:p>
        </p:txBody>
      </p:sp>
    </p:spTree>
    <p:extLst>
      <p:ext uri="{BB962C8B-B14F-4D97-AF65-F5344CB8AC3E}">
        <p14:creationId xmlns:p14="http://schemas.microsoft.com/office/powerpoint/2010/main" val="2233417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baseline="0" dirty="0">
                <a:solidFill>
                  <a:schemeClr val="tx1"/>
                </a:solidFill>
                <a:effectLst/>
                <a:latin typeface="+mn-lt"/>
                <a:ea typeface="+mn-ea"/>
                <a:cs typeface="+mn-cs"/>
              </a:rPr>
              <a:t>Presenter notes: Please add in some local opportunities to the slide above (a mixture of traditional and non-traditional job titles) to also bring the range of the local offer and facilitate discussions below.</a:t>
            </a:r>
          </a:p>
          <a:p>
            <a:pPr marL="171450" indent="-171450">
              <a:buFont typeface="Arial" panose="020B0604020202020204" pitchFamily="34" charset="0"/>
              <a:buChar char="•"/>
            </a:pPr>
            <a:endParaRPr lang="en-GB" sz="1200" b="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We’re now going to take a look at the different job roles available through an apprenticeship and </a:t>
            </a:r>
            <a:r>
              <a:rPr lang="en-GB" sz="1200" b="1" kern="1200" baseline="0" dirty="0">
                <a:solidFill>
                  <a:schemeClr val="tx1"/>
                </a:solidFill>
                <a:effectLst/>
                <a:latin typeface="+mn-lt"/>
                <a:ea typeface="+mn-ea"/>
                <a:cs typeface="+mn-cs"/>
              </a:rPr>
              <a:t>w</a:t>
            </a:r>
            <a:r>
              <a:rPr lang="en-GB" sz="1200" kern="1200" baseline="0" dirty="0">
                <a:solidFill>
                  <a:schemeClr val="tx1"/>
                </a:solidFill>
                <a:effectLst/>
                <a:latin typeface="+mn-lt"/>
                <a:ea typeface="+mn-ea"/>
                <a:cs typeface="+mn-cs"/>
              </a:rPr>
              <a:t>hen we talk about apprenticeships, people often start to think of Plumbing, Electrical and some of the other construction trades. </a:t>
            </a:r>
            <a:r>
              <a:rPr lang="en-GB" altLang="en-US" sz="1200" baseline="0" dirty="0"/>
              <a:t>There are many brilliant apprenticeships in these areas, but there are also hundreds of new apprenticeships in exciting areas that you might not know exist. </a:t>
            </a:r>
          </a:p>
          <a:p>
            <a:pPr marL="171450" indent="-171450">
              <a:buFont typeface="Arial" panose="020B0604020202020204" pitchFamily="34" charset="0"/>
              <a:buChar char="•"/>
            </a:pPr>
            <a:endParaRPr lang="en-GB" altLang="en-US" sz="120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baseline="0" dirty="0">
                <a:solidFill>
                  <a:schemeClr val="tx1"/>
                </a:solidFill>
                <a:effectLst/>
                <a:latin typeface="+mn-lt"/>
                <a:ea typeface="+mn-ea"/>
                <a:cs typeface="+mn-cs"/>
              </a:rPr>
              <a:t>Suggested interactivity: Ask the audience ‘does anyone know of any apprenticeships that they might expect to see on this list?’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baseline="0" dirty="0">
                <a:solidFill>
                  <a:schemeClr val="tx1"/>
                </a:solidFill>
                <a:effectLst/>
                <a:latin typeface="+mn-lt"/>
                <a:ea typeface="+mn-ea"/>
                <a:cs typeface="+mn-cs"/>
              </a:rPr>
              <a:t>Once completed, click on for the image.</a:t>
            </a:r>
          </a:p>
          <a:p>
            <a:pPr marL="0" indent="0">
              <a:buFont typeface="Arial" panose="020B0604020202020204" pitchFamily="34" charset="0"/>
              <a:buNone/>
            </a:pPr>
            <a:endParaRPr lang="en-GB" altLang="en-US" sz="1200" baseline="0" dirty="0"/>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 range of apprenticeship job roles out there is amazing.</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eaLnBrk="1" hangingPunct="1">
              <a:spcBef>
                <a:spcPct val="0"/>
              </a:spcBef>
              <a:buFont typeface="Arial" panose="020B0604020202020204" pitchFamily="34" charset="0"/>
              <a:buChar char="•"/>
            </a:pPr>
            <a:r>
              <a:rPr lang="en-GB" altLang="en-US" sz="1200" baseline="0" dirty="0"/>
              <a:t>This slide gives you an idea of the huge range of apprenticeships available </a:t>
            </a:r>
            <a:r>
              <a:rPr lang="en-GB" altLang="en-US" sz="1200" b="0" baseline="0" dirty="0"/>
              <a:t>and this is just a taster – there are now over 600+ different apprenticeship standards available, resulting in over 1,500+ different job roles. </a:t>
            </a:r>
          </a:p>
          <a:p>
            <a:pPr eaLnBrk="1" hangingPunct="1">
              <a:spcBef>
                <a:spcPct val="0"/>
              </a:spcBef>
            </a:pPr>
            <a:endParaRPr lang="en-GB" altLang="en-US" sz="1200" b="1" baseline="0" dirty="0"/>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sz="1200" dirty="0"/>
              <a:t>You could start an apprenticeship in hundreds of occupational areas. Some will amaze you!</a:t>
            </a:r>
          </a:p>
          <a:p>
            <a:pPr eaLnBrk="1" hangingPunct="1">
              <a:spcBef>
                <a:spcPct val="0"/>
              </a:spcBef>
            </a:pPr>
            <a:endParaRPr lang="en-GB" altLang="en-US" sz="1200" baseline="0" dirty="0"/>
          </a:p>
          <a:p>
            <a:pPr eaLnBrk="1" hangingPunct="1">
              <a:spcBef>
                <a:spcPct val="0"/>
              </a:spcBef>
            </a:pPr>
            <a:r>
              <a:rPr lang="en-GB" altLang="en-US" sz="1200" b="1" baseline="0" dirty="0"/>
              <a:t>Suggested interactivity: Depending on the time available…</a:t>
            </a:r>
          </a:p>
          <a:p>
            <a:pPr eaLnBrk="1" hangingPunct="1">
              <a:spcBef>
                <a:spcPct val="0"/>
              </a:spcBef>
            </a:pPr>
            <a:r>
              <a:rPr lang="en-GB" altLang="en-US" sz="1200" b="1" baseline="0" dirty="0"/>
              <a:t>Activity idea: Pick out a few of the job roles to discuss – will depend on the audience.</a:t>
            </a:r>
          </a:p>
          <a:p>
            <a:pPr eaLnBrk="1" hangingPunct="1">
              <a:spcBef>
                <a:spcPct val="0"/>
              </a:spcBef>
            </a:pPr>
            <a:r>
              <a:rPr lang="en-GB" altLang="en-US" sz="1200" b="1" baseline="0" dirty="0"/>
              <a:t>Activity idea: Can anyone spot an apprenticeship on the screen that has surprised them?</a:t>
            </a:r>
          </a:p>
          <a:p>
            <a:pPr eaLnBrk="1" hangingPunct="1">
              <a:spcBef>
                <a:spcPct val="0"/>
              </a:spcBef>
            </a:pPr>
            <a:r>
              <a:rPr lang="en-GB" altLang="en-US" sz="1200" b="1" baseline="0" dirty="0"/>
              <a:t>Activity idea: Does anyone know someone who is doing an interesting apprenticeship? </a:t>
            </a:r>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4</a:t>
            </a:fld>
            <a:endParaRPr lang="en-GB"/>
          </a:p>
        </p:txBody>
      </p:sp>
    </p:spTree>
    <p:extLst>
      <p:ext uri="{BB962C8B-B14F-4D97-AF65-F5344CB8AC3E}">
        <p14:creationId xmlns:p14="http://schemas.microsoft.com/office/powerpoint/2010/main" val="2193295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Presenter notes: Please update this slide with local companies if you feel that the logos are not representative of your area. Please include small and large organisations. </a:t>
            </a:r>
          </a:p>
          <a:p>
            <a:endParaRPr lang="en-GB" sz="1200" dirty="0"/>
          </a:p>
          <a:p>
            <a:pPr marL="171450" indent="-171450">
              <a:buFont typeface="Arial" panose="020B0604020202020204" pitchFamily="34" charset="0"/>
              <a:buChar char="•"/>
            </a:pPr>
            <a:r>
              <a:rPr lang="en-GB" sz="1200" dirty="0"/>
              <a:t>Equally, the range of employers offering apprenticeships is incredible.</a:t>
            </a:r>
          </a:p>
          <a:p>
            <a:endParaRPr lang="en-GB" sz="1200" dirty="0"/>
          </a:p>
          <a:p>
            <a:pPr marL="171450" indent="-171450">
              <a:buFont typeface="Arial" panose="020B0604020202020204" pitchFamily="34" charset="0"/>
              <a:buChar char="•"/>
            </a:pPr>
            <a:r>
              <a:rPr lang="en-GB" sz="1200" dirty="0"/>
              <a:t>This slide shows you some really familiar logos of big companies in England who all recruit apprentices.</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Some of these employers may not be recruiting currently, but you will be able to track their recruitment updates on their websites or social media.</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Around 50% of apprenticeships started are with large companies like this, but 50% will be with smaller local companies.</a:t>
            </a:r>
          </a:p>
          <a:p>
            <a:pPr marL="0" indent="0">
              <a:buFont typeface="Arial" panose="020B0604020202020204" pitchFamily="34" charset="0"/>
              <a:buNone/>
            </a:pPr>
            <a:endParaRPr lang="en-GB" sz="1200" dirty="0"/>
          </a:p>
          <a:p>
            <a:pPr marL="171450" indent="-171450">
              <a:buFont typeface="Arial" panose="020B0604020202020204" pitchFamily="34" charset="0"/>
              <a:buChar char="•"/>
            </a:pPr>
            <a:r>
              <a:rPr lang="en-GB" sz="1200" dirty="0"/>
              <a:t>It can be tempting to think that the ‘best’ apprenticeships are just with the big, well-known companies, but many of the smaller employers have absolutely brilliant schemes that enable fast-track career progression for their apprentices, so it’s really important to do your research and not to ignore smaller employers because they can be just as good.</a:t>
            </a:r>
          </a:p>
          <a:p>
            <a:pPr marL="171450" indent="-171450">
              <a:buFont typeface="Arial" panose="020B0604020202020204" pitchFamily="34" charset="0"/>
              <a:buChar char="•"/>
            </a:pPr>
            <a:endParaRPr lang="en-GB"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t>Presenter notes: </a:t>
            </a:r>
            <a:r>
              <a:rPr lang="en-GB" sz="1200" b="1" kern="1200" dirty="0">
                <a:solidFill>
                  <a:schemeClr val="tx1"/>
                </a:solidFill>
                <a:effectLst/>
                <a:latin typeface="+mn-lt"/>
                <a:ea typeface="+mn-ea"/>
                <a:cs typeface="+mn-cs"/>
              </a:rPr>
              <a:t>Please include an example of a local company in the town that you are delivering in.</a:t>
            </a:r>
            <a:br>
              <a:rPr lang="en-GB" sz="1200" b="1" kern="1200" dirty="0">
                <a:solidFill>
                  <a:schemeClr val="tx1"/>
                </a:solidFill>
                <a:effectLst/>
                <a:latin typeface="+mn-lt"/>
                <a:ea typeface="+mn-ea"/>
                <a:cs typeface="+mn-cs"/>
              </a:rPr>
            </a:br>
            <a:r>
              <a:rPr lang="en-GB" sz="1200" b="1" dirty="0"/>
              <a:t>An example of a small local company is…X who employs apprentices in job roles like X and X etc.</a:t>
            </a: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D605F26-C9CD-4BFE-BE5E-69BB28F82833}" type="slidenum">
              <a:rPr lang="en-GB" smtClean="0"/>
              <a:t>5</a:t>
            </a:fld>
            <a:endParaRPr lang="en-GB"/>
          </a:p>
        </p:txBody>
      </p:sp>
    </p:spTree>
    <p:extLst>
      <p:ext uri="{BB962C8B-B14F-4D97-AF65-F5344CB8AC3E}">
        <p14:creationId xmlns:p14="http://schemas.microsoft.com/office/powerpoint/2010/main" val="3380075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Presenter notes: Please update this slide with relevant examples for your audience</a:t>
            </a:r>
            <a:endParaRPr lang="en-GB" altLang="en-US" sz="1200" b="1"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ltLang="en-US" sz="1200" b="1" dirty="0"/>
              <a:t>Search through</a:t>
            </a:r>
            <a:r>
              <a:rPr lang="en-GB" altLang="en-US" sz="1200" b="1" baseline="0" dirty="0"/>
              <a:t> Find an apprenticeship using the establishment postcode and find some interesting jobs.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ltLang="en-US" sz="1200" b="1" baseline="0" dirty="0"/>
              <a:t>Try to find a selection of closing dates so that you can reinforce the need to be using Find an apprenticeship regularly</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ltLang="en-US" sz="1200" b="1" dirty="0"/>
              <a:t>Try to find a range of salaries so</a:t>
            </a:r>
            <a:r>
              <a:rPr lang="en-GB" altLang="en-US" sz="1200" b="1" baseline="0" dirty="0"/>
              <a:t> that you can show that there are employers who are prepared to pay more</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ltLang="en-US" sz="1200" b="1" baseline="0" dirty="0"/>
              <a:t>Try to find a job title that might sound a bit confusing and then explain what that role really is – make it sound exciting and explain that they should not be put off by the titles of some jobs, it’s important they read the job advert attached to it.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ltLang="en-US" sz="1200" b="1" baseline="0" dirty="0"/>
              <a:t>Think about STEM vacancies. Can these be showcased more?</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altLang="en-US" sz="1200" b="1"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This slide shows a range of vacancies that I could find.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You will notice that they all have different closing dates – this is one big different to applying for university.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ltLang="en-US"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If you do see a closing date, it’s important that you don’t wait until the very end to submit your application. We are now finding from talking to employers, if they receive a huge number of applications, they may decide to close the application window early.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You will also notice the range of different salaries too – this is because employers can decide what to pay (as long as it meets the national minimum wage for apprentices of £4.30)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1200" b="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200" b="1" baseline="0" dirty="0"/>
              <a:t>Presenter notes: It might be useful to have the find an apprenticeship website open to show them current examples and what the site looks like.  This is also relevant for the next slide.</a:t>
            </a:r>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6</a:t>
            </a:fld>
            <a:endParaRPr lang="en-GB"/>
          </a:p>
        </p:txBody>
      </p:sp>
    </p:spTree>
    <p:extLst>
      <p:ext uri="{BB962C8B-B14F-4D97-AF65-F5344CB8AC3E}">
        <p14:creationId xmlns:p14="http://schemas.microsoft.com/office/powerpoint/2010/main" val="2399273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hangingPunct="0">
              <a:buFont typeface="Arial" panose="020B0604020202020204" pitchFamily="34" charset="0"/>
              <a:buNone/>
            </a:pPr>
            <a:r>
              <a:rPr lang="en-GB" sz="1200" b="1" kern="1200" dirty="0">
                <a:solidFill>
                  <a:schemeClr val="tx1"/>
                </a:solidFill>
                <a:effectLst/>
                <a:latin typeface="+mn-lt"/>
                <a:ea typeface="+mn-ea"/>
                <a:cs typeface="+mn-cs"/>
              </a:rPr>
              <a:t>SO WHAT ARE T LEVELS IN A BIT MORE DETAIL?</a:t>
            </a:r>
            <a:endParaRPr lang="en-GB" sz="1200" b="0" kern="1200" dirty="0">
              <a:solidFill>
                <a:schemeClr val="tx1"/>
              </a:solidFill>
              <a:effectLst/>
              <a:latin typeface="+mn-lt"/>
              <a:ea typeface="+mn-ea"/>
              <a:cs typeface="+mn-cs"/>
            </a:endParaRPr>
          </a:p>
          <a:p>
            <a:pPr marL="0" indent="0" hangingPunct="0">
              <a:buFont typeface="Arial" panose="020B0604020202020204" pitchFamily="34" charset="0"/>
              <a:buNone/>
            </a:pPr>
            <a:endParaRPr lang="en-GB" sz="1200" b="1" kern="1200" dirty="0">
              <a:solidFill>
                <a:schemeClr val="tx1"/>
              </a:solidFill>
              <a:effectLst/>
              <a:latin typeface="+mn-lt"/>
              <a:ea typeface="+mn-ea"/>
              <a:cs typeface="+mn-cs"/>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mn-cs"/>
              </a:rPr>
              <a:t>ALTERNATIVE TO A LEVELS and GET WORK READY</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T Levels are a </a:t>
            </a:r>
            <a:r>
              <a:rPr lang="en-GB" dirty="0"/>
              <a:t>practical, employer-led </a:t>
            </a:r>
            <a:r>
              <a:rPr lang="en-GB" sz="1200" kern="1200" dirty="0">
                <a:solidFill>
                  <a:schemeClr val="tx1"/>
                </a:solidFill>
                <a:effectLst/>
                <a:latin typeface="+mn-lt"/>
                <a:ea typeface="+mn-ea"/>
                <a:cs typeface="+mn-cs"/>
              </a:rPr>
              <a:t>alternative to A Levels, designed to get students work </a:t>
            </a:r>
            <a:r>
              <a:rPr lang="en-GB" dirty="0"/>
              <a:t>ready</a:t>
            </a:r>
            <a:r>
              <a:rPr lang="en-GB" sz="1200" kern="1200" dirty="0">
                <a:solidFill>
                  <a:schemeClr val="tx1"/>
                </a:solidFill>
                <a:effectLst/>
                <a:latin typeface="+mn-lt"/>
                <a:ea typeface="+mn-ea"/>
                <a:cs typeface="+mn-cs"/>
              </a:rPr>
              <a:t>.</a:t>
            </a:r>
            <a:r>
              <a:rPr lang="en-GB" dirty="0"/>
              <a:t> </a:t>
            </a:r>
            <a:endParaRPr lang="en-GB" sz="1200" kern="1200" dirty="0">
              <a:solidFill>
                <a:schemeClr val="tx1"/>
              </a:solidFill>
              <a:effectLst/>
              <a:latin typeface="+mn-lt"/>
              <a:ea typeface="+mn-ea"/>
              <a:cs typeface="Calibri"/>
            </a:endParaRPr>
          </a:p>
          <a:p>
            <a:pPr marL="0" indent="0" hangingPunct="0">
              <a:buFont typeface="Arial" panose="020B0604020202020204" pitchFamily="34" charset="0"/>
              <a:buNone/>
            </a:pPr>
            <a:endParaRPr lang="en-GB" sz="1200" kern="1200" dirty="0">
              <a:solidFill>
                <a:schemeClr val="tx1"/>
              </a:solidFill>
              <a:effectLst/>
              <a:latin typeface="+mn-lt"/>
              <a:ea typeface="+mn-ea"/>
              <a:cs typeface="Calibri"/>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Calibri"/>
              </a:rPr>
              <a:t>80% STUDY / 20% WORK</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T Levels work oppositely to apprenticeships. So for T Levels, students spend 80% of time in the classroom or in specialist facilities, learning the theory and developing practical skills and the other 20% of their time on an industry placement </a:t>
            </a:r>
            <a:r>
              <a:rPr lang="en-GB" dirty="0"/>
              <a:t>with an employer </a:t>
            </a:r>
            <a:r>
              <a:rPr lang="en-GB" sz="1200" kern="1200" dirty="0">
                <a:solidFill>
                  <a:schemeClr val="tx1"/>
                </a:solidFill>
                <a:effectLst/>
                <a:latin typeface="+mn-lt"/>
                <a:ea typeface="+mn-ea"/>
                <a:cs typeface="+mn-cs"/>
              </a:rPr>
              <a:t>putting this into action (apprenticeships are the opposite with 80% of the time at work and 20% training/studying). </a:t>
            </a:r>
          </a:p>
          <a:p>
            <a:pPr marL="171450" indent="-171450" hangingPunct="0">
              <a:buFont typeface="Arial" panose="020B0604020202020204" pitchFamily="34" charset="0"/>
              <a:buChar char="•"/>
            </a:pPr>
            <a:endParaRPr lang="en-GB" sz="1200" kern="1200" dirty="0">
              <a:solidFill>
                <a:schemeClr val="tx1"/>
              </a:solidFill>
              <a:effectLst/>
              <a:latin typeface="+mn-lt"/>
              <a:ea typeface="+mn-ea"/>
              <a:cs typeface="+mn-cs"/>
            </a:endParaRP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A school, college or training provider </a:t>
            </a:r>
            <a:r>
              <a:rPr lang="en-GB" sz="1200" u="sng" kern="1200" dirty="0">
                <a:solidFill>
                  <a:srgbClr val="FF0000"/>
                </a:solidFill>
                <a:effectLst/>
                <a:latin typeface="+mn-lt"/>
                <a:ea typeface="+mn-ea"/>
                <a:cs typeface="+mn-cs"/>
              </a:rPr>
              <a:t>(a training provider is an organisation that </a:t>
            </a:r>
            <a:r>
              <a:rPr lang="en-GB" b="0" i="0" u="sng" dirty="0">
                <a:solidFill>
                  <a:srgbClr val="FF0000"/>
                </a:solidFill>
                <a:effectLst/>
                <a:latin typeface="Roboto" panose="02000000000000000000" pitchFamily="2" charset="0"/>
              </a:rPr>
              <a:t>offers vocational courses and training to young people and adults)</a:t>
            </a:r>
            <a:r>
              <a:rPr lang="en-GB" sz="1200" kern="1200" dirty="0">
                <a:solidFill>
                  <a:schemeClr val="tx1"/>
                </a:solidFill>
                <a:effectLst/>
                <a:latin typeface="+mn-lt"/>
                <a:ea typeface="+mn-ea"/>
                <a:cs typeface="+mn-cs"/>
              </a:rPr>
              <a:t>, delivers the course. Which schools/colleges/providers are delivering T Levels varies by area, but we will come onto this a little bit later. </a:t>
            </a:r>
            <a:endParaRPr lang="en-GB" sz="1200" kern="1200" dirty="0">
              <a:solidFill>
                <a:schemeClr val="tx1"/>
              </a:solidFill>
              <a:effectLst/>
              <a:latin typeface="+mn-lt"/>
              <a:ea typeface="+mn-ea"/>
              <a:cs typeface="Calibri" panose="020F0502020204030204"/>
            </a:endParaRPr>
          </a:p>
          <a:p>
            <a:pPr marL="0" indent="0" hangingPunct="0">
              <a:buFont typeface="Arial" panose="020B0604020202020204" pitchFamily="34" charset="0"/>
              <a:buNone/>
            </a:pPr>
            <a:endParaRPr lang="en-GB" sz="1200" kern="1200" dirty="0">
              <a:solidFill>
                <a:schemeClr val="tx1"/>
              </a:solidFill>
              <a:effectLst/>
              <a:latin typeface="+mn-lt"/>
              <a:ea typeface="+mn-ea"/>
              <a:cs typeface="Calibri" panose="020F0502020204030204"/>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Calibri" panose="020F0502020204030204"/>
              </a:rPr>
              <a:t>45 DAY INDUSTRY PLACEMENT</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Students will spend a minimum of 45 days/315 hours (which is a minimum of 9 weeks) on a meaningful industry placement. This is measured in hours so it can be split across two employers if needed.</a:t>
            </a:r>
          </a:p>
          <a:p>
            <a:pPr marL="171450" indent="-171450" hangingPunct="0">
              <a:buFont typeface="Arial" panose="020B0604020202020204" pitchFamily="34" charset="0"/>
              <a:buChar cha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n-US" dirty="0"/>
              <a:t>This is unlikely to be paid as it's part of your course of study, but support for travel and expenses may be available. </a:t>
            </a:r>
            <a:endParaRPr lang="en-GB" sz="1200" kern="1200" dirty="0">
              <a:solidFill>
                <a:schemeClr val="tx1"/>
              </a:solidFill>
              <a:effectLst/>
              <a:latin typeface="+mn-lt"/>
              <a:ea typeface="+mn-ea"/>
              <a:cs typeface="+mn-cs"/>
            </a:endParaRPr>
          </a:p>
          <a:p>
            <a:pPr marL="0" indent="0" hangingPunct="0">
              <a:buFont typeface="Arial" panose="020B0604020202020204" pitchFamily="34" charset="0"/>
              <a:buNone/>
            </a:pPr>
            <a:r>
              <a:rPr lang="en-GB" sz="1200" kern="1200" dirty="0">
                <a:solidFill>
                  <a:schemeClr val="tx1"/>
                </a:solidFill>
                <a:effectLst/>
                <a:latin typeface="+mn-lt"/>
                <a:ea typeface="+mn-ea"/>
                <a:cs typeface="+mn-cs"/>
              </a:rPr>
              <a:t> </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The time spent in the workplace can be carried out as day release, in one solid block, multiple smaller blocks or a mixture of any of these models, depending on what works for the provider, student and employer.</a:t>
            </a:r>
          </a:p>
          <a:p>
            <a:pPr marL="171450" indent="-171450" hangingPunct="0">
              <a:buFont typeface="Arial" panose="020B0604020202020204" pitchFamily="34" charset="0"/>
              <a:buChar char="•"/>
            </a:pPr>
            <a:endParaRPr lang="en-GB" sz="1200" kern="1200" dirty="0">
              <a:solidFill>
                <a:schemeClr val="tx1"/>
              </a:solidFill>
              <a:effectLst/>
              <a:latin typeface="+mn-lt"/>
              <a:ea typeface="+mn-ea"/>
              <a:cs typeface="+mn-cs"/>
            </a:endParaRP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The T Level provider is responsible for sourcing your industry placement, however, in some cases, the provider may encourage you to research and self-source your preferred employers for your placements. Providers should help you to identify suitable employers that are relevant to your chosen specialism at the appropriate level. </a:t>
            </a:r>
          </a:p>
          <a:p>
            <a:pPr marL="171450" indent="-171450" hangingPunct="0">
              <a:buFont typeface="Arial" panose="020B0604020202020204" pitchFamily="34" charset="0"/>
              <a:buChar char="•"/>
            </a:pPr>
            <a:endParaRPr lang="en-GB" sz="1200" kern="1200" dirty="0">
              <a:solidFill>
                <a:schemeClr val="tx1"/>
              </a:solidFill>
              <a:effectLst/>
              <a:latin typeface="+mn-lt"/>
              <a:ea typeface="+mn-ea"/>
              <a:cs typeface="+mn-cs"/>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mn-cs"/>
              </a:rPr>
              <a:t>DESIGNED BY EMPLOYERS</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T Levels are designed by employers to ensure that students are learning the skills employers are looking for, improving their employability. </a:t>
            </a:r>
          </a:p>
          <a:p>
            <a:pPr marL="0" indent="0" hangingPunct="0">
              <a:buFont typeface="Arial" panose="020B0604020202020204" pitchFamily="34" charset="0"/>
              <a:buNone/>
            </a:pPr>
            <a:endParaRPr lang="en-GB" sz="1200" kern="1200" dirty="0">
              <a:solidFill>
                <a:schemeClr val="tx1"/>
              </a:solidFill>
              <a:effectLst/>
              <a:latin typeface="+mn-lt"/>
              <a:ea typeface="+mn-ea"/>
              <a:cs typeface="+mn-cs"/>
            </a:endParaRPr>
          </a:p>
          <a:p>
            <a:pPr marL="171450" indent="-171450" hangingPunct="0">
              <a:buFont typeface="Arial" panose="020B0604020202020204" pitchFamily="34" charset="0"/>
              <a:buChar char="•"/>
            </a:pPr>
            <a:r>
              <a:rPr lang="en-GB" dirty="0"/>
              <a:t>Nearly 300 </a:t>
            </a:r>
            <a:r>
              <a:rPr lang="en-GB" sz="1200" kern="1200" dirty="0">
                <a:solidFill>
                  <a:schemeClr val="tx1"/>
                </a:solidFill>
                <a:effectLst/>
                <a:latin typeface="+mn-lt"/>
                <a:ea typeface="+mn-ea"/>
                <a:cs typeface="+mn-cs"/>
              </a:rPr>
              <a:t>employers </a:t>
            </a:r>
            <a:r>
              <a:rPr lang="en-GB" dirty="0"/>
              <a:t>have been involved in developing T Levels</a:t>
            </a:r>
            <a:r>
              <a:rPr lang="en-GB" sz="1200" kern="1200" dirty="0">
                <a:solidFill>
                  <a:schemeClr val="tx1"/>
                </a:solidFill>
                <a:effectLst/>
                <a:latin typeface="+mn-lt"/>
                <a:ea typeface="+mn-ea"/>
                <a:cs typeface="+mn-cs"/>
              </a:rPr>
              <a:t>, ranging from small local businesses to large multinationals, including Amazon, Fujitsu, EDF Energy and </a:t>
            </a:r>
            <a:r>
              <a:rPr lang="en-GB" sz="1200" kern="1200" dirty="0" err="1">
                <a:solidFill>
                  <a:schemeClr val="tx1"/>
                </a:solidFill>
                <a:effectLst/>
                <a:latin typeface="+mn-lt"/>
                <a:ea typeface="+mn-ea"/>
                <a:cs typeface="+mn-cs"/>
              </a:rPr>
              <a:t>Skansa</a:t>
            </a:r>
            <a:r>
              <a:rPr lang="en-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Calibri"/>
            </a:endParaRPr>
          </a:p>
          <a:p>
            <a:pPr marL="0" indent="0" hangingPunct="0">
              <a:buFont typeface="Arial" panose="020B0604020202020204" pitchFamily="34" charset="0"/>
              <a:buNone/>
            </a:pPr>
            <a:endParaRPr lang="en-GB" sz="1200" kern="1200" dirty="0">
              <a:solidFill>
                <a:schemeClr val="tx1"/>
              </a:solidFill>
              <a:effectLst/>
              <a:latin typeface="+mn-lt"/>
              <a:ea typeface="+mn-ea"/>
              <a:cs typeface="Calibri"/>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Calibri"/>
              </a:rPr>
              <a:t>1 T LEVEL = 3 A levels</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You study one T Level subject unlike A Levels where you’d typically study 3, and you would gain a nationally recognised certificate, with 1 T Level equivalent to 3 A Levels.</a:t>
            </a:r>
          </a:p>
          <a:p>
            <a:pPr marL="0" indent="0" hangingPunct="0">
              <a:buFont typeface="Arial" panose="020B0604020202020204" pitchFamily="34" charset="0"/>
              <a:buNone/>
            </a:pPr>
            <a:endParaRPr lang="en-GB" sz="1200" kern="1200" dirty="0">
              <a:solidFill>
                <a:schemeClr val="tx1"/>
              </a:solidFill>
              <a:effectLst/>
              <a:latin typeface="+mn-lt"/>
              <a:ea typeface="+mn-ea"/>
              <a:cs typeface="+mn-cs"/>
            </a:endParaRP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When you pass your T Level, you will get a nationally recognised certificate showing the overall grade you achieved – pass, merit, distinction or distinction*. It will also give you details of what you studied on the course to help you move into skilled employment or an apprenticeship.</a:t>
            </a:r>
          </a:p>
          <a:p>
            <a:pPr marL="0" indent="0" hangingPunct="0">
              <a:buFont typeface="Arial" panose="020B0604020202020204" pitchFamily="34" charset="0"/>
              <a:buNone/>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Just like A Levels, T Levels also attract UCAS points. A T Level Distinction* is worth the same as 3 A Levels at A* - and will be recognised by Universities so you can choose to continue studying if you wish. </a:t>
            </a:r>
          </a:p>
          <a:p>
            <a:pPr marL="0" indent="0" hangingPunct="0">
              <a:buFont typeface="Arial" panose="020B0604020202020204" pitchFamily="34" charset="0"/>
              <a:buNone/>
            </a:pPr>
            <a:endParaRPr lang="en-GB" sz="1200" kern="1200" dirty="0">
              <a:solidFill>
                <a:schemeClr val="tx1"/>
              </a:solidFill>
              <a:effectLst/>
              <a:latin typeface="+mn-lt"/>
              <a:ea typeface="+mn-ea"/>
              <a:cs typeface="+mn-cs"/>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mn-cs"/>
              </a:rPr>
              <a:t>LEVEL 2 MATHS AND ENGLISH</a:t>
            </a:r>
          </a:p>
          <a:p>
            <a:pPr marL="171450" indent="-171450" hangingPunct="0">
              <a:buFont typeface="Arial" panose="020B0604020202020204" pitchFamily="34" charset="0"/>
              <a:buChar char="•"/>
            </a:pPr>
            <a:r>
              <a:rPr lang="en-GB" sz="1200" kern="1200" dirty="0">
                <a:solidFill>
                  <a:schemeClr val="tx1"/>
                </a:solidFill>
                <a:effectLst/>
                <a:latin typeface="+mn-lt"/>
                <a:ea typeface="+mn-ea"/>
                <a:cs typeface="+mn-cs"/>
              </a:rPr>
              <a:t>If not already achieved, then students could also work towards L</a:t>
            </a:r>
            <a:r>
              <a:rPr lang="en-GB" dirty="0"/>
              <a:t>evel 2 </a:t>
            </a:r>
            <a:r>
              <a:rPr lang="en-GB" sz="1200" kern="1200" dirty="0">
                <a:solidFill>
                  <a:schemeClr val="tx1"/>
                </a:solidFill>
                <a:effectLst/>
                <a:latin typeface="+mn-lt"/>
                <a:ea typeface="+mn-ea"/>
                <a:cs typeface="+mn-cs"/>
              </a:rPr>
              <a:t>maths and English.</a:t>
            </a:r>
          </a:p>
          <a:p>
            <a:pPr marL="0" indent="0" hangingPunct="0">
              <a:buFont typeface="Arial" panose="020B0604020202020204" pitchFamily="34" charset="0"/>
              <a:buNone/>
            </a:pPr>
            <a:endParaRPr lang="en-GB" sz="1200" kern="1200" dirty="0">
              <a:solidFill>
                <a:schemeClr val="tx1"/>
              </a:solidFill>
              <a:effectLst/>
              <a:latin typeface="+mn-lt"/>
              <a:ea typeface="+mn-ea"/>
              <a:cs typeface="+mn-cs"/>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mn-cs"/>
              </a:rPr>
              <a:t>24 COURSES BY 2023</a:t>
            </a:r>
          </a:p>
          <a:p>
            <a:pPr marL="171450" indent="-171450" hangingPunct="0">
              <a:buFont typeface="Arial" panose="020B0604020202020204" pitchFamily="34" charset="0"/>
              <a:buChar char="•"/>
            </a:pPr>
            <a:r>
              <a:rPr lang="en-GB" sz="1200" b="0" kern="1200" dirty="0">
                <a:solidFill>
                  <a:schemeClr val="tx1"/>
                </a:solidFill>
                <a:effectLst/>
                <a:latin typeface="+mn-lt"/>
                <a:ea typeface="+mn-ea"/>
                <a:cs typeface="+mn-cs"/>
              </a:rPr>
              <a:t>There are 13 different T Level subjects currently available at selected schools/colleges across England as of this September, with a further 14 more by 2023.</a:t>
            </a:r>
          </a:p>
          <a:p>
            <a:pPr marL="0" indent="0" hangingPunct="0">
              <a:buFont typeface="Arial" panose="020B0604020202020204" pitchFamily="34" charset="0"/>
              <a:buNone/>
            </a:pPr>
            <a:endParaRPr lang="en-GB" sz="1200" b="0" kern="1200" dirty="0">
              <a:solidFill>
                <a:schemeClr val="tx1"/>
              </a:solidFill>
              <a:effectLst/>
              <a:latin typeface="+mn-lt"/>
              <a:ea typeface="+mn-ea"/>
              <a:cs typeface="+mn-cs"/>
            </a:endParaRPr>
          </a:p>
          <a:p>
            <a:pPr marL="0" indent="0" hangingPunct="0">
              <a:buFont typeface="Arial" panose="020B0604020202020204" pitchFamily="34" charset="0"/>
              <a:buNone/>
            </a:pPr>
            <a:r>
              <a:rPr lang="en-GB" sz="1200" b="1" kern="1200" dirty="0">
                <a:solidFill>
                  <a:schemeClr val="tx1"/>
                </a:solidFill>
                <a:effectLst/>
                <a:latin typeface="+mn-lt"/>
                <a:ea typeface="+mn-ea"/>
                <a:cs typeface="+mn-cs"/>
              </a:rPr>
              <a:t>PROGRESSION OPTIONS</a:t>
            </a:r>
          </a:p>
          <a:p>
            <a:pPr marL="171450" indent="-171450" hangingPunct="0">
              <a:buFont typeface="Arial" panose="020B0604020202020204" pitchFamily="34" charset="0"/>
              <a:buChar char="•"/>
            </a:pPr>
            <a:r>
              <a:rPr lang="en-US" sz="1200" b="0" dirty="0">
                <a:latin typeface="Courier"/>
              </a:rPr>
              <a:t>When you complete a T Level, you could progress into </a:t>
            </a:r>
            <a:r>
              <a:rPr lang="en-US" sz="1200" dirty="0">
                <a:latin typeface="Courier"/>
              </a:rPr>
              <a:t>employment, </a:t>
            </a:r>
            <a:r>
              <a:rPr lang="en-US" dirty="0">
                <a:latin typeface="Courier"/>
              </a:rPr>
              <a:t>apprenticeships or </a:t>
            </a:r>
            <a:r>
              <a:rPr lang="en-US" sz="1200" dirty="0">
                <a:latin typeface="Courier"/>
              </a:rPr>
              <a:t>further study, including full-time university.</a:t>
            </a:r>
          </a:p>
          <a:p>
            <a:pPr marL="171450" indent="-171450" hangingPunct="0">
              <a:buFont typeface="Arial" panose="020B0604020202020204" pitchFamily="34" charset="0"/>
              <a:buChar char="•"/>
            </a:pPr>
            <a:endParaRPr lang="en-US" sz="1200" kern="1200" dirty="0">
              <a:solidFill>
                <a:schemeClr val="tx1"/>
              </a:solidFill>
              <a:effectLst/>
              <a:latin typeface="Courier"/>
            </a:endParaRPr>
          </a:p>
          <a:p>
            <a:pPr marL="0" indent="0" hangingPunct="0">
              <a:buFont typeface="Arial" panose="020B0604020202020204" pitchFamily="34" charset="0"/>
              <a:buNone/>
            </a:pPr>
            <a:r>
              <a:rPr lang="en-US" sz="1200" b="1" kern="1200" dirty="0">
                <a:solidFill>
                  <a:schemeClr val="tx1"/>
                </a:solidFill>
                <a:effectLst/>
                <a:latin typeface="Courier"/>
              </a:rPr>
              <a:t>WHO ARE T LEVELS FOR?</a:t>
            </a:r>
          </a:p>
          <a:p>
            <a:pPr marL="171450" indent="-171450" hangingPunct="0">
              <a:buFont typeface="Arial" panose="020B0604020202020204" pitchFamily="34" charset="0"/>
              <a:buChar char="•"/>
            </a:pPr>
            <a:r>
              <a:rPr lang="en-US" sz="1200" b="0" kern="1200" dirty="0">
                <a:solidFill>
                  <a:schemeClr val="tx1"/>
                </a:solidFill>
                <a:effectLst/>
                <a:latin typeface="Courier"/>
              </a:rPr>
              <a:t>T Levels are ideal if you have finished your GCSEs and want the knowledge and experience to get straight into employment, an apprenticeship or higher education. They will especially suit you if you know the rough area of industry you want for your career (although this is not required – many students will still do a T Level in an industry they are interested in), and if you prefer a practical course designed by employers but also want to spend time learning in the classroom. </a:t>
            </a: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endParaRPr lang="en-GB" sz="1200" kern="1200" dirty="0">
              <a:solidFill>
                <a:schemeClr val="tx1"/>
              </a:solidFill>
              <a:effectLst/>
              <a:latin typeface="+mn-lt"/>
              <a:ea typeface="+mn-ea"/>
              <a:cs typeface="+mn-cs"/>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7</a:t>
            </a:fld>
            <a:endParaRPr lang="en-GB"/>
          </a:p>
        </p:txBody>
      </p:sp>
    </p:spTree>
    <p:extLst>
      <p:ext uri="{BB962C8B-B14F-4D97-AF65-F5344CB8AC3E}">
        <p14:creationId xmlns:p14="http://schemas.microsoft.com/office/powerpoint/2010/main" val="2569105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mn-lt"/>
                <a:ea typeface="+mn-ea"/>
                <a:cs typeface="+mn-cs"/>
              </a:rPr>
              <a:t>WHICH T LEVELS ARE AVAILABLE?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 Levels are being rolled-out which means that each year, more and more will be available.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 Levels started in 2020 with three courses: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Design, Surveying and Planning</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Digital Production, Design and Development</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Education &amp; Childcare</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7 more exciting T Levels have started this September, ranging from Digital services, Health, Construction and Science.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dirty="0"/>
              <a:t>As you can see, more and more will be available from next September onwards when you may be leaving </a:t>
            </a:r>
            <a:r>
              <a:rPr lang="en-GB" b="1" dirty="0"/>
              <a:t>school/college</a:t>
            </a:r>
            <a:r>
              <a:rPr lang="en-GB" dirty="0"/>
              <a:t>.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With each of these subjects, there will be a core curriculum that you will study, covering the concepts, theory and principles for the subject. At some point during the course, you will take a specialism. When this is will depend on which subject you do. The number of specialisms also varies depending on the T Level.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For each subject, if you haven’t achieved English and Maths Level 2 (which is GCSE grade 4 or above or Functional Skills level 2 pass), then you will need to work towards this which your college, school or training provider will help you to achieve.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Entry requirements vary for different T Levels – this is up to the T Level provider to set, so it’s important to research this when looking for T Levels near you.</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b="1" dirty="0"/>
              <a:t>Suggested interactivity: Facilitate a group discussion about the different T Level courses available:</a:t>
            </a:r>
          </a:p>
          <a:p>
            <a:pPr marL="171450" indent="-171450">
              <a:buFontTx/>
              <a:buChar char="-"/>
            </a:pPr>
            <a:r>
              <a:rPr lang="en-GB" b="1" dirty="0"/>
              <a:t>Are there any subjects on here that you’re surprised by?</a:t>
            </a:r>
          </a:p>
          <a:p>
            <a:pPr marL="171450" indent="-171450">
              <a:buFontTx/>
              <a:buChar char="-"/>
            </a:pPr>
            <a:r>
              <a:rPr lang="en-GB" b="1" dirty="0"/>
              <a:t>Are there any which you may not know what they are or what they involve?</a:t>
            </a:r>
          </a:p>
          <a:p>
            <a:pPr marL="171450" indent="-171450">
              <a:buFontTx/>
              <a:buChar char="-"/>
            </a:pPr>
            <a:r>
              <a:rPr lang="en-GB" b="1" dirty="0"/>
              <a:t>Are there any you’re excited by?</a:t>
            </a:r>
          </a:p>
          <a:p>
            <a:pPr marL="0" indent="0">
              <a:buFontTx/>
              <a:buNone/>
            </a:pPr>
            <a:endParaRPr lang="en-GB" b="1" dirty="0"/>
          </a:p>
          <a:p>
            <a:pPr marL="0" indent="0">
              <a:buFontTx/>
              <a:buNone/>
            </a:pPr>
            <a:r>
              <a:rPr lang="en-GB" b="1" dirty="0"/>
              <a:t>Suggested interactivity: You could go onto the T Levels website and open up one of the courses the student finds interesting to explore it in more detail, looking at:</a:t>
            </a:r>
          </a:p>
          <a:p>
            <a:pPr marL="171450" indent="-171450">
              <a:buFontTx/>
              <a:buChar char="-"/>
            </a:pPr>
            <a:r>
              <a:rPr lang="en-GB" b="1" dirty="0"/>
              <a:t>What the core curriculum is</a:t>
            </a:r>
          </a:p>
          <a:p>
            <a:pPr marL="171450" indent="-171450">
              <a:buFontTx/>
              <a:buChar char="-"/>
            </a:pPr>
            <a:r>
              <a:rPr lang="en-GB" b="1" dirty="0"/>
              <a:t>What the specialisms are </a:t>
            </a:r>
          </a:p>
          <a:p>
            <a:pPr marL="171450" indent="-171450">
              <a:buFontTx/>
              <a:buChar char="-"/>
            </a:pPr>
            <a:r>
              <a:rPr lang="en-GB" b="1" dirty="0"/>
              <a:t>What progression it leads to</a:t>
            </a:r>
          </a:p>
          <a:p>
            <a:pPr marL="171450" indent="-171450">
              <a:buFontTx/>
              <a:buChar char="-"/>
            </a:pPr>
            <a:r>
              <a:rPr lang="en-GB" b="1" dirty="0"/>
              <a:t>Any other useful information they find interesting </a:t>
            </a:r>
          </a:p>
          <a:p>
            <a:pPr marL="0" indent="0">
              <a:buFontTx/>
              <a:buNone/>
            </a:pPr>
            <a:r>
              <a:rPr lang="en-GB" b="1" dirty="0"/>
              <a:t>The website is as follows: </a:t>
            </a:r>
            <a:r>
              <a:rPr lang="en-GB" b="0" dirty="0"/>
              <a:t>https://www.tlevels.gov.uk/students/subjects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It is important to check which courses are actually available near you and if places are available, as not all providers will be delivering the full range of options and places may have been filled…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ltLang="en-US" sz="1200" b="0" baseline="0" dirty="0"/>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8</a:t>
            </a:fld>
            <a:endParaRPr lang="en-GB"/>
          </a:p>
        </p:txBody>
      </p:sp>
    </p:spTree>
    <p:extLst>
      <p:ext uri="{BB962C8B-B14F-4D97-AF65-F5344CB8AC3E}">
        <p14:creationId xmlns:p14="http://schemas.microsoft.com/office/powerpoint/2010/main" val="3712427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Thank you so much for listening today, it has been an absolute pleasure meeting and talking to you all.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 hope that you have found today useful.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Remember, there is lots of support out there to help to guide you into the right choice for you after this session.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You can speak to your teachers here at school who can point you in the direction of the Careers Leader who will be able to tell you more about apprenticeships. They are also in touch with us and so we can answer your questions/come back in and run further sessions if lots of people still want further help.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You can also visit tlevels.gov.uk, which is the government website containing information about T Levels and where you can go to for more information and continue learning about T Levels.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There are also lots of helpful resources on the Amazing Apprenticeships website.</a:t>
            </a:r>
          </a:p>
          <a:p>
            <a:pPr marL="171450" indent="-171450">
              <a:buFont typeface="Arial" panose="020B0604020202020204" pitchFamily="34" charset="0"/>
              <a:buChar char="•"/>
            </a:pPr>
            <a:endParaRPr lang="en-GB" sz="1200" b="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You can contact the National Careers Service, who can help to give you advice and guidance.</a:t>
            </a:r>
          </a:p>
          <a:p>
            <a:endParaRPr lang="en-GB" dirty="0"/>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9</a:t>
            </a:fld>
            <a:endParaRPr lang="en-GB"/>
          </a:p>
        </p:txBody>
      </p:sp>
    </p:spTree>
    <p:extLst>
      <p:ext uri="{BB962C8B-B14F-4D97-AF65-F5344CB8AC3E}">
        <p14:creationId xmlns:p14="http://schemas.microsoft.com/office/powerpoint/2010/main" val="3101505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ltLang="en-US" sz="1200" dirty="0"/>
              <a:t>Where did I find these vacancies? So one of the first places to look is Find an apprenticeship, the government portal for apprenticeship jobs. </a:t>
            </a:r>
          </a:p>
          <a:p>
            <a:pPr marL="0" indent="0">
              <a:buFont typeface="Arial" panose="020B0604020202020204" pitchFamily="34" charset="0"/>
              <a:buNone/>
            </a:pPr>
            <a:endParaRPr lang="en-GB" altLang="en-US" sz="1200" dirty="0"/>
          </a:p>
          <a:p>
            <a:pPr marL="171450" indent="-171450">
              <a:buFont typeface="Arial" panose="020B0604020202020204" pitchFamily="34" charset="0"/>
              <a:buChar char="•"/>
            </a:pPr>
            <a:r>
              <a:rPr lang="en-GB" altLang="en-US" sz="1200" dirty="0"/>
              <a:t>1. It’s</a:t>
            </a:r>
            <a:r>
              <a:rPr lang="en-GB" altLang="en-US" sz="1200" baseline="0" dirty="0"/>
              <a:t> really important that you register. Search the internet for ‘Find an apprenticeship’ and it will come up as the first link </a:t>
            </a:r>
            <a:br>
              <a:rPr lang="en-GB" altLang="en-US" sz="1200" baseline="0" dirty="0"/>
            </a:br>
            <a:r>
              <a:rPr lang="en-GB" altLang="en-US" sz="1200" baseline="0" dirty="0"/>
              <a:t>The search page is on gov.uk, </a:t>
            </a:r>
            <a:r>
              <a:rPr lang="en-GB" sz="1200" kern="1200" dirty="0">
                <a:solidFill>
                  <a:schemeClr val="tx1"/>
                </a:solidFill>
                <a:effectLst/>
                <a:latin typeface="+mn-lt"/>
                <a:ea typeface="+mn-ea"/>
                <a:cs typeface="+mn-cs"/>
              </a:rPr>
              <a:t>an official government site.</a:t>
            </a:r>
            <a:br>
              <a:rPr lang="en-GB" sz="1200" kern="1200" baseline="0" dirty="0">
                <a:solidFill>
                  <a:schemeClr val="tx1"/>
                </a:solidFill>
                <a:effectLst/>
                <a:latin typeface="+mn-lt"/>
                <a:ea typeface="+mn-ea"/>
                <a:cs typeface="+mn-cs"/>
              </a:rPr>
            </a:br>
            <a:r>
              <a:rPr lang="en-GB" altLang="en-US" sz="1200" baseline="0" dirty="0"/>
              <a:t>Once you register you’ll receive an account activation code by email. After activating your account, you’re ready to start applying for apprenticeship vacancies.</a:t>
            </a:r>
          </a:p>
          <a:p>
            <a:endParaRPr lang="en-GB" altLang="en-US" sz="1200" baseline="0" dirty="0"/>
          </a:p>
          <a:p>
            <a:pPr marL="171450" indent="-171450">
              <a:buFont typeface="Arial" panose="020B0604020202020204" pitchFamily="34" charset="0"/>
              <a:buChar char="•"/>
            </a:pPr>
            <a:r>
              <a:rPr lang="en-GB" altLang="en-US" sz="1200" baseline="0" dirty="0"/>
              <a:t>2. Have a look at the different jobs that are being advertised. Remember, this is a live jobs site so it may be that you need to try and few different searches or to broaden how far you are looking to find jobs that you are interested in.</a:t>
            </a:r>
          </a:p>
          <a:p>
            <a:pPr marL="171450" indent="-171450">
              <a:buFont typeface="Arial" panose="020B0604020202020204" pitchFamily="34" charset="0"/>
              <a:buChar char="•"/>
            </a:pPr>
            <a:endParaRPr lang="en-GB" altLang="en-US" sz="1200" baseline="0" dirty="0"/>
          </a:p>
          <a:p>
            <a:pPr marL="171450" indent="-171450">
              <a:buFont typeface="Arial" panose="020B0604020202020204" pitchFamily="34" charset="0"/>
              <a:buChar char="•"/>
            </a:pPr>
            <a:r>
              <a:rPr lang="en-GB" sz="1200" dirty="0">
                <a:solidFill>
                  <a:srgbClr val="000000"/>
                </a:solidFill>
              </a:rPr>
              <a:t>As I noted earlier, it is important to remember that it is expected that the number of vacancies on Faa will have reduced over this period of the pandemic, but that we are seeing these grow again as the economy begins to recover. </a:t>
            </a:r>
          </a:p>
          <a:p>
            <a:pPr marL="0" indent="0">
              <a:buFont typeface="+mj-lt"/>
              <a:buNone/>
            </a:pPr>
            <a:endParaRPr lang="en-GB" sz="1200" dirty="0">
              <a:solidFill>
                <a:srgbClr val="000000"/>
              </a:solidFill>
            </a:endParaRPr>
          </a:p>
          <a:p>
            <a:pPr marL="171450" indent="-171450">
              <a:buFont typeface="Arial" panose="020B0604020202020204" pitchFamily="34" charset="0"/>
              <a:buChar char="•"/>
            </a:pPr>
            <a:r>
              <a:rPr lang="en-GB" sz="1200" dirty="0">
                <a:solidFill>
                  <a:srgbClr val="000000"/>
                </a:solidFill>
              </a:rPr>
              <a:t>In the meantime, please do not be disheartened if you take a look and cannot find anything immediately or in the coming weeks. </a:t>
            </a:r>
            <a:br>
              <a:rPr lang="en-GB" sz="1200" dirty="0">
                <a:solidFill>
                  <a:srgbClr val="000000"/>
                </a:solidFill>
              </a:rPr>
            </a:br>
            <a:r>
              <a:rPr lang="en-GB" sz="1200" dirty="0">
                <a:solidFill>
                  <a:srgbClr val="000000"/>
                </a:solidFill>
              </a:rPr>
              <a:t>Typically, there will be lots of options for you to choose from! And many employers are up and recruiting again and will be in the future. Be sure to do lots of research and look on employer websites and other jobs sites too.</a:t>
            </a:r>
            <a:endParaRPr lang="en-GB" altLang="en-US" sz="1200" baseline="0" dirty="0"/>
          </a:p>
          <a:p>
            <a:endParaRPr lang="en-GB" altLang="en-US" sz="1200" baseline="0" dirty="0"/>
          </a:p>
          <a:p>
            <a:pPr marL="171450" indent="-171450">
              <a:buFont typeface="Arial" panose="020B0604020202020204" pitchFamily="34" charset="0"/>
              <a:buChar char="•"/>
            </a:pPr>
            <a:r>
              <a:rPr lang="en-GB" altLang="en-US" sz="1200" baseline="0" dirty="0"/>
              <a:t>3. Start applying for jobs that interest you. You need to remember that typically, some of the bigger companies will advertise quite early in the year (e.g. Autumn) for apprentices to start the following September so please don’t leave it until the last minute or you might be disappointed to have missed a great opportunity. </a:t>
            </a:r>
          </a:p>
          <a:p>
            <a:pPr marL="171450" indent="-171450">
              <a:buFont typeface="Arial" panose="020B0604020202020204" pitchFamily="34" charset="0"/>
              <a:buChar char="•"/>
            </a:pPr>
            <a:endParaRPr lang="en-GB" altLang="en-US" sz="1200" baseline="0" dirty="0"/>
          </a:p>
          <a:p>
            <a:pPr marL="171450" indent="-171450">
              <a:buFont typeface="Arial" panose="020B0604020202020204" pitchFamily="34" charset="0"/>
              <a:buChar char="•"/>
            </a:pPr>
            <a:r>
              <a:rPr lang="en-GB" altLang="en-US" sz="1200" baseline="0" dirty="0"/>
              <a:t>Recruitment timeframes may have changed this year and so it will be important to stay on top of these.</a:t>
            </a:r>
            <a:br>
              <a:rPr lang="en-GB" altLang="en-US" sz="1200" baseline="0" dirty="0"/>
            </a:br>
            <a:endParaRPr lang="en-GB" altLang="en-US" sz="1200" baseline="0" dirty="0"/>
          </a:p>
          <a:p>
            <a:pPr marL="171450" indent="-171450">
              <a:buFont typeface="Arial" panose="020B0604020202020204" pitchFamily="34" charset="0"/>
              <a:buChar char="•"/>
            </a:pPr>
            <a:r>
              <a:rPr lang="en-GB" altLang="en-US" sz="1200" baseline="0" dirty="0"/>
              <a:t>4. Set up your alerts. A great feature of this system is that you can get it to do all the hard work for you. You can manage your alert settings so that you receive text messages and emails when jobs come up that you might be interested in</a:t>
            </a:r>
          </a:p>
          <a:p>
            <a:endParaRPr lang="en-GB" altLang="en-US" sz="1200" baseline="0" dirty="0"/>
          </a:p>
          <a:p>
            <a:pPr marL="171450" indent="-171450">
              <a:buFont typeface="Arial" panose="020B0604020202020204" pitchFamily="34" charset="0"/>
              <a:buChar char="•"/>
            </a:pPr>
            <a:r>
              <a:rPr lang="en-GB" altLang="en-US" sz="1200" baseline="0" dirty="0"/>
              <a:t>5. Employers are always telling us that the applicants that really stand out to them, are those that have made a bit of extra effort. You could consider contacting the company and asking them if they have any virtual open days coming up or other opportunities to engage with them. That will look really impressive on your application and can give you an advantage over other applicants.</a:t>
            </a:r>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10</a:t>
            </a:fld>
            <a:endParaRPr lang="en-GB"/>
          </a:p>
        </p:txBody>
      </p:sp>
    </p:spTree>
    <p:extLst>
      <p:ext uri="{BB962C8B-B14F-4D97-AF65-F5344CB8AC3E}">
        <p14:creationId xmlns:p14="http://schemas.microsoft.com/office/powerpoint/2010/main" val="1725244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Whilst Find an apprenticeship is a great place to start looking for apprenticeships, it is not the only place.</a:t>
            </a:r>
          </a:p>
          <a:p>
            <a:endParaRPr lang="en-GB" dirty="0"/>
          </a:p>
          <a:p>
            <a:pPr marL="171450" indent="-171450">
              <a:buFont typeface="Arial" panose="020B0604020202020204" pitchFamily="34" charset="0"/>
              <a:buChar char="•"/>
            </a:pPr>
            <a:r>
              <a:rPr lang="en-GB" dirty="0"/>
              <a:t>If you have a particular employer in mind, </a:t>
            </a:r>
            <a:r>
              <a:rPr lang="en-GB" b="1" dirty="0"/>
              <a:t>visit their website</a:t>
            </a:r>
            <a:r>
              <a:rPr lang="en-GB" dirty="0"/>
              <a:t> and see if you can sign up for recruitment alerts or if they send out a newsletter. </a:t>
            </a:r>
          </a:p>
          <a:p>
            <a:endParaRPr lang="en-GB" dirty="0"/>
          </a:p>
          <a:p>
            <a:pPr marL="171450" indent="-171450">
              <a:buFont typeface="Arial" panose="020B0604020202020204" pitchFamily="34" charset="0"/>
              <a:buChar char="•"/>
            </a:pPr>
            <a:r>
              <a:rPr lang="en-GB" dirty="0"/>
              <a:t>Make sure you follow their careers pages on </a:t>
            </a:r>
            <a:r>
              <a:rPr lang="en-GB" b="1" dirty="0"/>
              <a:t>social media</a:t>
            </a:r>
            <a:r>
              <a:rPr lang="en-GB" dirty="0"/>
              <a:t> using Facebook, Twitter and Instagram too as they will probably use this as a way to promote their vacancies.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We have spoken to lots of apprentices and quite often, they will say that they actually heard about their job through a </a:t>
            </a:r>
            <a:r>
              <a:rPr lang="en-GB" b="1" dirty="0"/>
              <a:t>family member or friend</a:t>
            </a:r>
            <a:r>
              <a:rPr lang="en-GB" dirty="0"/>
              <a:t>. So make sure you tell everyone you can think of that you’re looking for an apprenticeship and you never know what might come through!</a:t>
            </a:r>
          </a:p>
          <a:p>
            <a:pPr marL="171450" indent="-171450">
              <a:buFont typeface="Arial" panose="020B0604020202020204" pitchFamily="34" charset="0"/>
              <a:buChar cha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There are lots of other job search sites out there, including apprenticeships.gov.uk, where you can flick through online profiles for some of the UK’s top apprentice employers.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 Definitely spend some time looking into the different types of employers. There will be a real mix from your local council who might have a jobs page for young people, through to bigger recruitment sites too.</a:t>
            </a:r>
          </a:p>
          <a:p>
            <a:pPr marL="171450" indent="-171450">
              <a:buFont typeface="Arial" panose="020B0604020202020204" pitchFamily="34" charset="0"/>
              <a:buChar char="•"/>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D605F26-C9CD-4BFE-BE5E-69BB28F82833}" type="slidenum">
              <a:rPr lang="en-GB" smtClean="0"/>
              <a:t>11</a:t>
            </a:fld>
            <a:endParaRPr lang="en-GB"/>
          </a:p>
        </p:txBody>
      </p:sp>
    </p:spTree>
    <p:extLst>
      <p:ext uri="{BB962C8B-B14F-4D97-AF65-F5344CB8AC3E}">
        <p14:creationId xmlns:p14="http://schemas.microsoft.com/office/powerpoint/2010/main" val="2703596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46D625-ED0D-4F9B-A6B3-CD7414643AF4}" type="datetimeFigureOut">
              <a:rPr lang="en-GB" smtClean="0"/>
              <a:t>03/11/2021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350673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6D625-ED0D-4F9B-A6B3-CD7414643AF4}" type="datetimeFigureOut">
              <a:rPr lang="en-GB" smtClean="0"/>
              <a:t>03/11/2021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2734223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46D625-ED0D-4F9B-A6B3-CD7414643AF4}" type="datetimeFigureOut">
              <a:rPr lang="en-GB" smtClean="0"/>
              <a:t>03/11/2021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2178625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46D625-ED0D-4F9B-A6B3-CD7414643AF4}" type="datetimeFigureOut">
              <a:rPr lang="en-GB" smtClean="0"/>
              <a:t>03/11/2021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2767219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46D625-ED0D-4F9B-A6B3-CD7414643AF4}" type="datetimeFigureOut">
              <a:rPr lang="en-GB" smtClean="0"/>
              <a:t>03/11/2021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913374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46D625-ED0D-4F9B-A6B3-CD7414643AF4}" type="datetimeFigureOut">
              <a:rPr lang="en-GB" smtClean="0"/>
              <a:t>03/11/2021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721985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46D625-ED0D-4F9B-A6B3-CD7414643AF4}" type="datetimeFigureOut">
              <a:rPr lang="en-GB" smtClean="0"/>
              <a:t>03/11/2021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3984812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46D625-ED0D-4F9B-A6B3-CD7414643AF4}" type="datetimeFigureOut">
              <a:rPr lang="en-GB" smtClean="0"/>
              <a:t>03/11/2021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3986528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46D625-ED0D-4F9B-A6B3-CD7414643AF4}" type="datetimeFigureOut">
              <a:rPr lang="en-GB" smtClean="0"/>
              <a:t>03/11/2021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794633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6D625-ED0D-4F9B-A6B3-CD7414643AF4}" type="datetimeFigureOut">
              <a:rPr lang="en-GB" smtClean="0"/>
              <a:t>03/11/2021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3275242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6D625-ED0D-4F9B-A6B3-CD7414643AF4}" type="datetimeFigureOut">
              <a:rPr lang="en-GB" smtClean="0"/>
              <a:t>03/11/2021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FA4380-2A7A-4F86-A4F8-4CEBFE2A8A13}" type="slidenum">
              <a:rPr lang="en-GB" smtClean="0"/>
              <a:t>‹#›</a:t>
            </a:fld>
            <a:endParaRPr lang="en-GB"/>
          </a:p>
        </p:txBody>
      </p:sp>
    </p:spTree>
    <p:extLst>
      <p:ext uri="{BB962C8B-B14F-4D97-AF65-F5344CB8AC3E}">
        <p14:creationId xmlns:p14="http://schemas.microsoft.com/office/powerpoint/2010/main" val="993147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8" name="Picture 7" descr="A picture containing application&#10;&#10;Description automatically generated">
            <a:extLst>
              <a:ext uri="{FF2B5EF4-FFF2-40B4-BE49-F238E27FC236}">
                <a16:creationId xmlns:a16="http://schemas.microsoft.com/office/drawing/2014/main" id="{81922953-5E99-4166-9966-7CB0B77E77A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186237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4" name="Picture 3" descr="A picture containing graphical user interface&#10;&#10;Description automatically generated">
            <a:extLst>
              <a:ext uri="{FF2B5EF4-FFF2-40B4-BE49-F238E27FC236}">
                <a16:creationId xmlns:a16="http://schemas.microsoft.com/office/drawing/2014/main" id="{54E63F6E-9636-46F3-ACC0-2DEAECD59B0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61E73621-8B2A-451D-90A5-960B9EF99022}"/>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785139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a:t>Click to edit Master title style</a:t>
            </a:r>
            <a:endParaRPr lang="en-GB"/>
          </a:p>
        </p:txBody>
      </p:sp>
    </p:spTree>
    <p:extLst>
      <p:ext uri="{BB962C8B-B14F-4D97-AF65-F5344CB8AC3E}">
        <p14:creationId xmlns:p14="http://schemas.microsoft.com/office/powerpoint/2010/main" val="1676383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CC36BBE5-958E-4992-A9A8-BBF01A25ABF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702887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58E280D-5414-4C89-B7C1-FA0FC7E8659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31466968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pic>
        <p:nvPicPr>
          <p:cNvPr id="4" name="Picture 3" descr="A picture containing background pattern&#10;&#10;Description automatically generated">
            <a:extLst>
              <a:ext uri="{FF2B5EF4-FFF2-40B4-BE49-F238E27FC236}">
                <a16:creationId xmlns:a16="http://schemas.microsoft.com/office/drawing/2014/main" id="{F8DAA521-4E88-45B0-8719-4D39358C6EF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1586671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E973FD-1480-4618-9C2E-97385D0F232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itle 1">
            <a:extLst>
              <a:ext uri="{FF2B5EF4-FFF2-40B4-BE49-F238E27FC236}">
                <a16:creationId xmlns:a16="http://schemas.microsoft.com/office/drawing/2014/main" id="{5073A86B-6622-418F-B42D-154DCB56B8A9}"/>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2865341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pic>
        <p:nvPicPr>
          <p:cNvPr id="4" name="Picture 3" descr="A picture containing graphical user interface&#10;&#10;Description automatically generated">
            <a:extLst>
              <a:ext uri="{FF2B5EF4-FFF2-40B4-BE49-F238E27FC236}">
                <a16:creationId xmlns:a16="http://schemas.microsoft.com/office/drawing/2014/main" id="{44DE3BB0-1958-44CF-BE27-67ED66BEFA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8255"/>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10193057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A83320D9-6B7B-4917-9F2A-E405B7907B7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18929399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BFFCEE-71AC-49AB-A177-10878DC94FA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dirty="0"/>
              <a:t>Click to edit Master title style</a:t>
            </a:r>
            <a:endParaRPr lang="en-GB" dirty="0"/>
          </a:p>
        </p:txBody>
      </p:sp>
    </p:spTree>
    <p:extLst>
      <p:ext uri="{BB962C8B-B14F-4D97-AF65-F5344CB8AC3E}">
        <p14:creationId xmlns:p14="http://schemas.microsoft.com/office/powerpoint/2010/main" val="612212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46D625-ED0D-4F9B-A6B3-CD7414643AF4}" type="datetimeFigureOut">
              <a:rPr lang="en-GB" smtClean="0"/>
              <a:t>03/11/2021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FA4380-2A7A-4F86-A4F8-4CEBFE2A8A13}" type="slidenum">
              <a:rPr lang="en-GB" smtClean="0"/>
              <a:t>‹#›</a:t>
            </a:fld>
            <a:endParaRPr lang="en-GB"/>
          </a:p>
        </p:txBody>
      </p:sp>
    </p:spTree>
    <p:extLst>
      <p:ext uri="{BB962C8B-B14F-4D97-AF65-F5344CB8AC3E}">
        <p14:creationId xmlns:p14="http://schemas.microsoft.com/office/powerpoint/2010/main" val="1600302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29.png"/><Relationship Id="rId26" Type="http://schemas.openxmlformats.org/officeDocument/2006/relationships/image" Target="../media/image37.png"/><Relationship Id="rId3" Type="http://schemas.openxmlformats.org/officeDocument/2006/relationships/image" Target="../media/image14.png"/><Relationship Id="rId21" Type="http://schemas.openxmlformats.org/officeDocument/2006/relationships/image" Target="../media/image32.png"/><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28.png"/><Relationship Id="rId25" Type="http://schemas.openxmlformats.org/officeDocument/2006/relationships/image" Target="../media/image36.png"/><Relationship Id="rId2" Type="http://schemas.openxmlformats.org/officeDocument/2006/relationships/notesSlide" Target="../notesSlides/notesSlide4.xml"/><Relationship Id="rId16" Type="http://schemas.openxmlformats.org/officeDocument/2006/relationships/image" Target="../media/image27.png"/><Relationship Id="rId20" Type="http://schemas.openxmlformats.org/officeDocument/2006/relationships/image" Target="../media/image31.png"/><Relationship Id="rId29" Type="http://schemas.openxmlformats.org/officeDocument/2006/relationships/image" Target="../media/image40.png"/><Relationship Id="rId1" Type="http://schemas.openxmlformats.org/officeDocument/2006/relationships/slideLayout" Target="../slideLayouts/slideLayout20.xml"/><Relationship Id="rId6" Type="http://schemas.openxmlformats.org/officeDocument/2006/relationships/image" Target="../media/image17.png"/><Relationship Id="rId11" Type="http://schemas.openxmlformats.org/officeDocument/2006/relationships/image" Target="../media/image22.png"/><Relationship Id="rId24" Type="http://schemas.openxmlformats.org/officeDocument/2006/relationships/image" Target="../media/image35.png"/><Relationship Id="rId5" Type="http://schemas.openxmlformats.org/officeDocument/2006/relationships/image" Target="../media/image16.png"/><Relationship Id="rId15" Type="http://schemas.openxmlformats.org/officeDocument/2006/relationships/image" Target="../media/image26.png"/><Relationship Id="rId23" Type="http://schemas.openxmlformats.org/officeDocument/2006/relationships/image" Target="../media/image34.png"/><Relationship Id="rId28" Type="http://schemas.openxmlformats.org/officeDocument/2006/relationships/image" Target="../media/image39.png"/><Relationship Id="rId10" Type="http://schemas.openxmlformats.org/officeDocument/2006/relationships/image" Target="../media/image21.png"/><Relationship Id="rId19" Type="http://schemas.openxmlformats.org/officeDocument/2006/relationships/image" Target="../media/image30.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 Id="rId22" Type="http://schemas.openxmlformats.org/officeDocument/2006/relationships/image" Target="../media/image33.png"/><Relationship Id="rId27" Type="http://schemas.openxmlformats.org/officeDocument/2006/relationships/image" Target="../media/image3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86327" y="802106"/>
            <a:ext cx="10515600" cy="4351338"/>
          </a:xfrm>
        </p:spPr>
        <p:txBody>
          <a:bodyPr>
            <a:normAutofit lnSpcReduction="10000"/>
          </a:bodyPr>
          <a:lstStyle/>
          <a:p>
            <a:pPr marL="0" indent="0" algn="ctr">
              <a:buNone/>
            </a:pPr>
            <a:endParaRPr lang="en-GB" sz="4800" dirty="0"/>
          </a:p>
          <a:p>
            <a:pPr marL="0" indent="0" algn="ctr">
              <a:buNone/>
            </a:pPr>
            <a:r>
              <a:rPr lang="en-GB" sz="6000" dirty="0"/>
              <a:t> An Introduction to</a:t>
            </a:r>
            <a:br>
              <a:rPr lang="en-GB" sz="6000" dirty="0"/>
            </a:br>
            <a:r>
              <a:rPr lang="en-GB" sz="6000" dirty="0"/>
              <a:t>Apprenticeships </a:t>
            </a:r>
          </a:p>
          <a:p>
            <a:pPr marL="0" indent="0" algn="ctr">
              <a:buNone/>
            </a:pPr>
            <a:r>
              <a:rPr lang="en-GB" sz="6000" dirty="0"/>
              <a:t>and</a:t>
            </a:r>
          </a:p>
          <a:p>
            <a:pPr marL="0" indent="0" algn="ctr">
              <a:buNone/>
            </a:pPr>
            <a:r>
              <a:rPr lang="en-GB" sz="6000" dirty="0"/>
              <a:t>T Levels</a:t>
            </a:r>
          </a:p>
          <a:p>
            <a:pPr marL="0" indent="0" algn="ctr">
              <a:buNone/>
            </a:pPr>
            <a:endParaRPr lang="en-GB" sz="6000" dirty="0"/>
          </a:p>
        </p:txBody>
      </p:sp>
    </p:spTree>
    <p:extLst>
      <p:ext uri="{BB962C8B-B14F-4D97-AF65-F5344CB8AC3E}">
        <p14:creationId xmlns:p14="http://schemas.microsoft.com/office/powerpoint/2010/main" val="74060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1868B-03ED-4A65-B60A-0801B97DF183}"/>
              </a:ext>
            </a:extLst>
          </p:cNvPr>
          <p:cNvSpPr>
            <a:spLocks noGrp="1"/>
          </p:cNvSpPr>
          <p:nvPr>
            <p:ph type="title"/>
          </p:nvPr>
        </p:nvSpPr>
        <p:spPr/>
        <p:txBody>
          <a:bodyPr/>
          <a:lstStyle/>
          <a:p>
            <a:r>
              <a:rPr lang="en-GB" dirty="0"/>
              <a:t>What are apprenticeships?</a:t>
            </a:r>
          </a:p>
        </p:txBody>
      </p:sp>
      <p:pic>
        <p:nvPicPr>
          <p:cNvPr id="5" name="Picture 4" descr="Diagram&#10;&#10;Description automatically generated">
            <a:extLst>
              <a:ext uri="{FF2B5EF4-FFF2-40B4-BE49-F238E27FC236}">
                <a16:creationId xmlns:a16="http://schemas.microsoft.com/office/drawing/2014/main" id="{A7F73BE1-7134-456F-AFA5-C30E8A21B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0332" y="1284593"/>
            <a:ext cx="9455499" cy="5318718"/>
          </a:xfrm>
          <a:prstGeom prst="rect">
            <a:avLst/>
          </a:prstGeom>
        </p:spPr>
      </p:pic>
    </p:spTree>
    <p:extLst>
      <p:ext uri="{BB962C8B-B14F-4D97-AF65-F5344CB8AC3E}">
        <p14:creationId xmlns:p14="http://schemas.microsoft.com/office/powerpoint/2010/main" val="229269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09C94B-995E-4B5B-BA3F-5E187F2E4FCC}"/>
              </a:ext>
            </a:extLst>
          </p:cNvPr>
          <p:cNvSpPr>
            <a:spLocks noGrp="1"/>
          </p:cNvSpPr>
          <p:nvPr>
            <p:ph type="title"/>
          </p:nvPr>
        </p:nvSpPr>
        <p:spPr/>
        <p:txBody>
          <a:bodyPr/>
          <a:lstStyle/>
          <a:p>
            <a:r>
              <a:rPr lang="en-GB" dirty="0"/>
              <a:t>The levels of apprenticeships</a:t>
            </a:r>
          </a:p>
        </p:txBody>
      </p:sp>
      <p:pic>
        <p:nvPicPr>
          <p:cNvPr id="3" name="Picture 2">
            <a:extLst>
              <a:ext uri="{FF2B5EF4-FFF2-40B4-BE49-F238E27FC236}">
                <a16:creationId xmlns:a16="http://schemas.microsoft.com/office/drawing/2014/main" id="{8D1B513E-9025-4BEF-8453-9600B8CD0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651" y="1003662"/>
            <a:ext cx="9927771" cy="5584371"/>
          </a:xfrm>
          <a:prstGeom prst="rect">
            <a:avLst/>
          </a:prstGeom>
        </p:spPr>
      </p:pic>
    </p:spTree>
    <p:extLst>
      <p:ext uri="{BB962C8B-B14F-4D97-AF65-F5344CB8AC3E}">
        <p14:creationId xmlns:p14="http://schemas.microsoft.com/office/powerpoint/2010/main" val="2725758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46690-E579-480B-93D6-5766FE187AE5}"/>
              </a:ext>
            </a:extLst>
          </p:cNvPr>
          <p:cNvSpPr>
            <a:spLocks noGrp="1"/>
          </p:cNvSpPr>
          <p:nvPr>
            <p:ph type="title"/>
          </p:nvPr>
        </p:nvSpPr>
        <p:spPr/>
        <p:txBody>
          <a:bodyPr/>
          <a:lstStyle/>
          <a:p>
            <a:r>
              <a:rPr lang="en-GB" dirty="0"/>
              <a:t>The range of apprenticeships</a:t>
            </a:r>
          </a:p>
        </p:txBody>
      </p:sp>
      <p:pic>
        <p:nvPicPr>
          <p:cNvPr id="5" name="Picture 4" descr="A picture containing company name&#10;&#10;Description automatically generated">
            <a:extLst>
              <a:ext uri="{FF2B5EF4-FFF2-40B4-BE49-F238E27FC236}">
                <a16:creationId xmlns:a16="http://schemas.microsoft.com/office/drawing/2014/main" id="{2A8A7241-9FEB-46B2-9857-2E06A1BD40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0393" y="1075765"/>
            <a:ext cx="9551213" cy="5372557"/>
          </a:xfrm>
          <a:prstGeom prst="rect">
            <a:avLst/>
          </a:prstGeom>
        </p:spPr>
      </p:pic>
    </p:spTree>
    <p:extLst>
      <p:ext uri="{BB962C8B-B14F-4D97-AF65-F5344CB8AC3E}">
        <p14:creationId xmlns:p14="http://schemas.microsoft.com/office/powerpoint/2010/main" val="269972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741883E-7312-480B-B4E0-5473641ABA89}"/>
              </a:ext>
            </a:extLst>
          </p:cNvPr>
          <p:cNvSpPr>
            <a:spLocks noGrp="1"/>
          </p:cNvSpPr>
          <p:nvPr>
            <p:ph type="title"/>
          </p:nvPr>
        </p:nvSpPr>
        <p:spPr/>
        <p:txBody>
          <a:bodyPr/>
          <a:lstStyle/>
          <a:p>
            <a:r>
              <a:rPr lang="en-GB" dirty="0"/>
              <a:t>Which employers offer apprenticeships?</a:t>
            </a:r>
          </a:p>
        </p:txBody>
      </p:sp>
      <p:pic>
        <p:nvPicPr>
          <p:cNvPr id="7" name="Picture 2" descr="The Cabinet Office - Resource Centre | Esri UK &amp; IrelandResource ...">
            <a:extLst>
              <a:ext uri="{FF2B5EF4-FFF2-40B4-BE49-F238E27FC236}">
                <a16:creationId xmlns:a16="http://schemas.microsoft.com/office/drawing/2014/main" id="{AB49D254-8397-45AF-966A-37E1DA9DF6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57230" y="1116858"/>
            <a:ext cx="2297869" cy="114893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ritish Gas | money.co.uk">
            <a:extLst>
              <a:ext uri="{FF2B5EF4-FFF2-40B4-BE49-F238E27FC236}">
                <a16:creationId xmlns:a16="http://schemas.microsoft.com/office/drawing/2014/main" id="{EFE2A0F6-E321-4785-8700-0DD1879422C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75548" y="1245234"/>
            <a:ext cx="2254346" cy="106103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Fujitsu Technology Solutions - Wikipedia">
            <a:extLst>
              <a:ext uri="{FF2B5EF4-FFF2-40B4-BE49-F238E27FC236}">
                <a16:creationId xmlns:a16="http://schemas.microsoft.com/office/drawing/2014/main" id="{B103B96A-E0E8-4B2C-BE91-8900610D265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63765" y="3310058"/>
            <a:ext cx="1519976" cy="708728"/>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34" descr="Sky logos | Sky Group">
            <a:extLst>
              <a:ext uri="{FF2B5EF4-FFF2-40B4-BE49-F238E27FC236}">
                <a16:creationId xmlns:a16="http://schemas.microsoft.com/office/drawing/2014/main" id="{D72876D9-B822-4F27-82FC-C382A957F55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95783" y="4452269"/>
            <a:ext cx="1449736" cy="88746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irbus Logo transparent PNG - StickPNG">
            <a:extLst>
              <a:ext uri="{FF2B5EF4-FFF2-40B4-BE49-F238E27FC236}">
                <a16:creationId xmlns:a16="http://schemas.microsoft.com/office/drawing/2014/main" id="{D2765458-58AA-4447-8600-47785B464F4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39627" r="2969" b="40349"/>
          <a:stretch/>
        </p:blipFill>
        <p:spPr bwMode="auto">
          <a:xfrm>
            <a:off x="79115" y="2551348"/>
            <a:ext cx="2937740" cy="6062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bc-logo-png-transparent – Beech Holdings">
            <a:extLst>
              <a:ext uri="{FF2B5EF4-FFF2-40B4-BE49-F238E27FC236}">
                <a16:creationId xmlns:a16="http://schemas.microsoft.com/office/drawing/2014/main" id="{D7C88E7B-33B4-4515-8AE1-B7FE140D309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115" y="1556480"/>
            <a:ext cx="1952398" cy="67698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BM Logo PNG Transparent &amp;amp; SVG Vector - Freebie Supply">
            <a:extLst>
              <a:ext uri="{FF2B5EF4-FFF2-40B4-BE49-F238E27FC236}">
                <a16:creationId xmlns:a16="http://schemas.microsoft.com/office/drawing/2014/main" id="{B44257E3-984C-430E-BE48-8CC4F3EA54BC}"/>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16259" y="2551348"/>
            <a:ext cx="1828800" cy="73080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SOS Logo PNG Transparent &amp;amp; SVG Vector - Freebie Supply">
            <a:extLst>
              <a:ext uri="{FF2B5EF4-FFF2-40B4-BE49-F238E27FC236}">
                <a16:creationId xmlns:a16="http://schemas.microsoft.com/office/drawing/2014/main" id="{5A8F2A26-4CA6-47F3-80CF-DD31731D2E85}"/>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26639" y="3584305"/>
            <a:ext cx="1657350" cy="61330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ar Logo Jaguar transparent PNG - StickPNG">
            <a:extLst>
              <a:ext uri="{FF2B5EF4-FFF2-40B4-BE49-F238E27FC236}">
                <a16:creationId xmlns:a16="http://schemas.microsoft.com/office/drawing/2014/main" id="{7A10D629-4724-4D62-906A-B991AD001A6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883989" y="5567837"/>
            <a:ext cx="2216580" cy="124682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E5E53055-8B36-4F33-B52F-4CC47E79CA09}"/>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61638" y="4481590"/>
            <a:ext cx="1910568" cy="83905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Land Rover Logo, HD Png, Meaning, Information">
            <a:extLst>
              <a:ext uri="{FF2B5EF4-FFF2-40B4-BE49-F238E27FC236}">
                <a16:creationId xmlns:a16="http://schemas.microsoft.com/office/drawing/2014/main" id="{E0D3FC5B-59B5-48A8-83BA-56FF147F96C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4282" y="5566146"/>
            <a:ext cx="1620547" cy="121541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Specsavers - Wikipedia">
            <a:extLst>
              <a:ext uri="{FF2B5EF4-FFF2-40B4-BE49-F238E27FC236}">
                <a16:creationId xmlns:a16="http://schemas.microsoft.com/office/drawing/2014/main" id="{F974350C-453C-449C-B8FA-9838738A50A0}"/>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345415" y="3494823"/>
            <a:ext cx="1852844" cy="71025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Pets at Home Logo Download Vector">
            <a:extLst>
              <a:ext uri="{FF2B5EF4-FFF2-40B4-BE49-F238E27FC236}">
                <a16:creationId xmlns:a16="http://schemas.microsoft.com/office/drawing/2014/main" id="{D91226E3-6735-4E3E-932C-7EF57ED05F92}"/>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48894" y="2318388"/>
            <a:ext cx="1171308" cy="117130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Rolls Royce logo PNG">
            <a:extLst>
              <a:ext uri="{FF2B5EF4-FFF2-40B4-BE49-F238E27FC236}">
                <a16:creationId xmlns:a16="http://schemas.microsoft.com/office/drawing/2014/main" id="{F90E10A5-13DA-48BB-B1DE-01DF97542B46}"/>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227690" y="3557754"/>
            <a:ext cx="1469788" cy="1469788"/>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British Airways Logo transparent PNG - StickPNG">
            <a:extLst>
              <a:ext uri="{FF2B5EF4-FFF2-40B4-BE49-F238E27FC236}">
                <a16:creationId xmlns:a16="http://schemas.microsoft.com/office/drawing/2014/main" id="{299FE486-0512-41E0-B121-48FA4266F1AC}"/>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57161" y="4356900"/>
            <a:ext cx="2563614" cy="1988741"/>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Greene King - Wikipedia">
            <a:extLst>
              <a:ext uri="{FF2B5EF4-FFF2-40B4-BE49-F238E27FC236}">
                <a16:creationId xmlns:a16="http://schemas.microsoft.com/office/drawing/2014/main" id="{AE769DA1-0C3C-4E74-A0E7-896D16ECE44B}"/>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378895" y="5675140"/>
            <a:ext cx="1911989" cy="997421"/>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a:extLst>
              <a:ext uri="{FF2B5EF4-FFF2-40B4-BE49-F238E27FC236}">
                <a16:creationId xmlns:a16="http://schemas.microsoft.com/office/drawing/2014/main" id="{C5EA5DFB-1AC5-4DFD-83B2-53355E3E7130}"/>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0281432" y="1528153"/>
            <a:ext cx="1910568" cy="838859"/>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GSK Logo transparent PNG - StickPNG">
            <a:extLst>
              <a:ext uri="{FF2B5EF4-FFF2-40B4-BE49-F238E27FC236}">
                <a16:creationId xmlns:a16="http://schemas.microsoft.com/office/drawing/2014/main" id="{49F14FF1-BE28-4B88-B445-84211F9C8B18}"/>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054511" y="3437415"/>
            <a:ext cx="2269109" cy="1701832"/>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Starbucks Logo PNG Transparent &amp;amp; SVG Vector - Freebie Supply">
            <a:extLst>
              <a:ext uri="{FF2B5EF4-FFF2-40B4-BE49-F238E27FC236}">
                <a16:creationId xmlns:a16="http://schemas.microsoft.com/office/drawing/2014/main" id="{57A42839-4912-4FF0-ACD5-6FCBB82B6794}"/>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6802493" y="5566146"/>
            <a:ext cx="1116723" cy="1129271"/>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Itv Logo transparent PNG - StickPNG">
            <a:extLst>
              <a:ext uri="{FF2B5EF4-FFF2-40B4-BE49-F238E27FC236}">
                <a16:creationId xmlns:a16="http://schemas.microsoft.com/office/drawing/2014/main" id="{BFB00D59-2E38-4172-AF28-BE7719CFDDE5}"/>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7387669" y="2600053"/>
            <a:ext cx="1420009" cy="710005"/>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Network Rail - Wikipedia">
            <a:extLst>
              <a:ext uri="{FF2B5EF4-FFF2-40B4-BE49-F238E27FC236}">
                <a16:creationId xmlns:a16="http://schemas.microsoft.com/office/drawing/2014/main" id="{D2D380A0-838C-4361-95FD-4C6CA0D4A976}"/>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6913612" y="3996459"/>
            <a:ext cx="2172395" cy="816458"/>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EE Logo transparent PNG - StickPNG">
            <a:extLst>
              <a:ext uri="{FF2B5EF4-FFF2-40B4-BE49-F238E27FC236}">
                <a16:creationId xmlns:a16="http://schemas.microsoft.com/office/drawing/2014/main" id="{59091ED1-DE64-4AE4-9FF8-937438094E74}"/>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8285948" y="5102414"/>
            <a:ext cx="980580" cy="1712249"/>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descr="Freshly Prepared Sandwiches, Soups, Organic Coffee | Pret A Manger">
            <a:extLst>
              <a:ext uri="{FF2B5EF4-FFF2-40B4-BE49-F238E27FC236}">
                <a16:creationId xmlns:a16="http://schemas.microsoft.com/office/drawing/2014/main" id="{E99DD771-CDFD-45B8-88DB-149BDA3F72F0}"/>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853148" y="1599650"/>
            <a:ext cx="1981775" cy="666143"/>
          </a:xfrm>
          <a:prstGeom prst="rect">
            <a:avLst/>
          </a:prstGeom>
          <a:noFill/>
          <a:extLst>
            <a:ext uri="{909E8E84-426E-40DD-AFC4-6F175D3DCCD1}">
              <a14:hiddenFill xmlns:a14="http://schemas.microsoft.com/office/drawing/2010/main">
                <a:solidFill>
                  <a:srgbClr val="FFFFFF"/>
                </a:solidFill>
              </a14:hiddenFill>
            </a:ext>
          </a:extLst>
        </p:spPr>
      </p:pic>
      <p:pic>
        <p:nvPicPr>
          <p:cNvPr id="1066" name="Picture 42" descr="BAE Systems Logo PNG Transparent &amp;amp; SVG Vector - Freebie Supply">
            <a:extLst>
              <a:ext uri="{FF2B5EF4-FFF2-40B4-BE49-F238E27FC236}">
                <a16:creationId xmlns:a16="http://schemas.microsoft.com/office/drawing/2014/main" id="{FEE7FEAF-1FC0-483A-9EC9-BA1D5B972462}"/>
              </a:ext>
            </a:extLst>
          </p:cNvPr>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t="41795" b="39937"/>
          <a:stretch/>
        </p:blipFill>
        <p:spPr bwMode="auto">
          <a:xfrm>
            <a:off x="8844036" y="2666279"/>
            <a:ext cx="3459008" cy="631904"/>
          </a:xfrm>
          <a:prstGeom prst="rect">
            <a:avLst/>
          </a:prstGeom>
          <a:noFill/>
          <a:extLst>
            <a:ext uri="{909E8E84-426E-40DD-AFC4-6F175D3DCCD1}">
              <a14:hiddenFill xmlns:a14="http://schemas.microsoft.com/office/drawing/2010/main">
                <a:solidFill>
                  <a:srgbClr val="FFFFFF"/>
                </a:solidFill>
              </a14:hiddenFill>
            </a:ext>
          </a:extLst>
        </p:spPr>
      </p:pic>
      <p:pic>
        <p:nvPicPr>
          <p:cNvPr id="1074" name="Picture 50" descr="BMW Logo PNG Transparent &amp;amp; SVG Vector - Freebie Supply">
            <a:extLst>
              <a:ext uri="{FF2B5EF4-FFF2-40B4-BE49-F238E27FC236}">
                <a16:creationId xmlns:a16="http://schemas.microsoft.com/office/drawing/2014/main" id="{59B91D55-0DAA-4D25-9053-3877AFCA5941}"/>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10967660" y="3664422"/>
            <a:ext cx="1119974" cy="1119974"/>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descr="Santander Logo PNG Image - PurePNG | Free transparent CC0 PNG Image Library">
            <a:extLst>
              <a:ext uri="{FF2B5EF4-FFF2-40B4-BE49-F238E27FC236}">
                <a16:creationId xmlns:a16="http://schemas.microsoft.com/office/drawing/2014/main" id="{201F7B21-2D8D-43E5-9AB8-F2B99CD49892}"/>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9571346" y="5520079"/>
            <a:ext cx="2357273" cy="1728641"/>
          </a:xfrm>
          <a:prstGeom prst="rect">
            <a:avLst/>
          </a:prstGeom>
          <a:noFill/>
          <a:extLst>
            <a:ext uri="{909E8E84-426E-40DD-AFC4-6F175D3DCCD1}">
              <a14:hiddenFill xmlns:a14="http://schemas.microsoft.com/office/drawing/2010/main">
                <a:solidFill>
                  <a:srgbClr val="FFFFFF"/>
                </a:solidFill>
              </a14:hiddenFill>
            </a:ext>
          </a:extLst>
        </p:spPr>
      </p:pic>
      <p:pic>
        <p:nvPicPr>
          <p:cNvPr id="1080" name="Picture 56">
            <a:extLst>
              <a:ext uri="{FF2B5EF4-FFF2-40B4-BE49-F238E27FC236}">
                <a16:creationId xmlns:a16="http://schemas.microsoft.com/office/drawing/2014/main" id="{C384A353-5596-4376-A21E-C3DCB904975A}"/>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9689813" y="5225626"/>
            <a:ext cx="2172395" cy="653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47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1028"/>
                                        </p:tgtEl>
                                        <p:attrNameLst>
                                          <p:attrName>style.visibility</p:attrName>
                                        </p:attrNameLst>
                                      </p:cBhvr>
                                      <p:to>
                                        <p:strVal val="visible"/>
                                      </p:to>
                                    </p:set>
                                    <p:anim calcmode="lin" valueType="num">
                                      <p:cBhvr>
                                        <p:cTn id="23" dur="500" fill="hold"/>
                                        <p:tgtEl>
                                          <p:spTgt spid="1028"/>
                                        </p:tgtEl>
                                        <p:attrNameLst>
                                          <p:attrName>ppt_w</p:attrName>
                                        </p:attrNameLst>
                                      </p:cBhvr>
                                      <p:tavLst>
                                        <p:tav tm="0">
                                          <p:val>
                                            <p:fltVal val="0"/>
                                          </p:val>
                                        </p:tav>
                                        <p:tav tm="100000">
                                          <p:val>
                                            <p:strVal val="#ppt_w"/>
                                          </p:val>
                                        </p:tav>
                                      </p:tavLst>
                                    </p:anim>
                                    <p:anim calcmode="lin" valueType="num">
                                      <p:cBhvr>
                                        <p:cTn id="24" dur="500" fill="hold"/>
                                        <p:tgtEl>
                                          <p:spTgt spid="1028"/>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1026"/>
                                        </p:tgtEl>
                                        <p:attrNameLst>
                                          <p:attrName>style.visibility</p:attrName>
                                        </p:attrNameLst>
                                      </p:cBhvr>
                                      <p:to>
                                        <p:strVal val="visible"/>
                                      </p:to>
                                    </p:set>
                                    <p:anim calcmode="lin" valueType="num">
                                      <p:cBhvr>
                                        <p:cTn id="27" dur="500" fill="hold"/>
                                        <p:tgtEl>
                                          <p:spTgt spid="1026"/>
                                        </p:tgtEl>
                                        <p:attrNameLst>
                                          <p:attrName>ppt_w</p:attrName>
                                        </p:attrNameLst>
                                      </p:cBhvr>
                                      <p:tavLst>
                                        <p:tav tm="0">
                                          <p:val>
                                            <p:fltVal val="0"/>
                                          </p:val>
                                        </p:tav>
                                        <p:tav tm="100000">
                                          <p:val>
                                            <p:strVal val="#ppt_w"/>
                                          </p:val>
                                        </p:tav>
                                      </p:tavLst>
                                    </p:anim>
                                    <p:anim calcmode="lin" valueType="num">
                                      <p:cBhvr>
                                        <p:cTn id="28" dur="500" fill="hold"/>
                                        <p:tgtEl>
                                          <p:spTgt spid="1026"/>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1030"/>
                                        </p:tgtEl>
                                        <p:attrNameLst>
                                          <p:attrName>style.visibility</p:attrName>
                                        </p:attrNameLst>
                                      </p:cBhvr>
                                      <p:to>
                                        <p:strVal val="visible"/>
                                      </p:to>
                                    </p:set>
                                    <p:anim calcmode="lin" valueType="num">
                                      <p:cBhvr>
                                        <p:cTn id="31" dur="500" fill="hold"/>
                                        <p:tgtEl>
                                          <p:spTgt spid="1030"/>
                                        </p:tgtEl>
                                        <p:attrNameLst>
                                          <p:attrName>ppt_w</p:attrName>
                                        </p:attrNameLst>
                                      </p:cBhvr>
                                      <p:tavLst>
                                        <p:tav tm="0">
                                          <p:val>
                                            <p:fltVal val="0"/>
                                          </p:val>
                                        </p:tav>
                                        <p:tav tm="100000">
                                          <p:val>
                                            <p:strVal val="#ppt_w"/>
                                          </p:val>
                                        </p:tav>
                                      </p:tavLst>
                                    </p:anim>
                                    <p:anim calcmode="lin" valueType="num">
                                      <p:cBhvr>
                                        <p:cTn id="32" dur="500" fill="hold"/>
                                        <p:tgtEl>
                                          <p:spTgt spid="1030"/>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1042"/>
                                        </p:tgtEl>
                                        <p:attrNameLst>
                                          <p:attrName>style.visibility</p:attrName>
                                        </p:attrNameLst>
                                      </p:cBhvr>
                                      <p:to>
                                        <p:strVal val="visible"/>
                                      </p:to>
                                    </p:set>
                                    <p:anim calcmode="lin" valueType="num">
                                      <p:cBhvr>
                                        <p:cTn id="35" dur="500" fill="hold"/>
                                        <p:tgtEl>
                                          <p:spTgt spid="1042"/>
                                        </p:tgtEl>
                                        <p:attrNameLst>
                                          <p:attrName>ppt_w</p:attrName>
                                        </p:attrNameLst>
                                      </p:cBhvr>
                                      <p:tavLst>
                                        <p:tav tm="0">
                                          <p:val>
                                            <p:fltVal val="0"/>
                                          </p:val>
                                        </p:tav>
                                        <p:tav tm="100000">
                                          <p:val>
                                            <p:strVal val="#ppt_w"/>
                                          </p:val>
                                        </p:tav>
                                      </p:tavLst>
                                    </p:anim>
                                    <p:anim calcmode="lin" valueType="num">
                                      <p:cBhvr>
                                        <p:cTn id="36" dur="500" fill="hold"/>
                                        <p:tgtEl>
                                          <p:spTgt spid="1042"/>
                                        </p:tgtEl>
                                        <p:attrNameLst>
                                          <p:attrName>ppt_h</p:attrName>
                                        </p:attrNameLst>
                                      </p:cBhvr>
                                      <p:tavLst>
                                        <p:tav tm="0">
                                          <p:val>
                                            <p:fltVal val="0"/>
                                          </p:val>
                                        </p:tav>
                                        <p:tav tm="100000">
                                          <p:val>
                                            <p:strVal val="#ppt_h"/>
                                          </p:val>
                                        </p:tav>
                                      </p:tavLst>
                                    </p:anim>
                                  </p:childTnLst>
                                </p:cTn>
                              </p:par>
                              <p:par>
                                <p:cTn id="37" presetID="23" presetClass="entr" presetSubtype="16" fill="hold" nodeType="withEffect">
                                  <p:stCondLst>
                                    <p:cond delay="0"/>
                                  </p:stCondLst>
                                  <p:childTnLst>
                                    <p:set>
                                      <p:cBhvr>
                                        <p:cTn id="38" dur="1" fill="hold">
                                          <p:stCondLst>
                                            <p:cond delay="0"/>
                                          </p:stCondLst>
                                        </p:cTn>
                                        <p:tgtEl>
                                          <p:spTgt spid="1032"/>
                                        </p:tgtEl>
                                        <p:attrNameLst>
                                          <p:attrName>style.visibility</p:attrName>
                                        </p:attrNameLst>
                                      </p:cBhvr>
                                      <p:to>
                                        <p:strVal val="visible"/>
                                      </p:to>
                                    </p:set>
                                    <p:anim calcmode="lin" valueType="num">
                                      <p:cBhvr>
                                        <p:cTn id="39" dur="500" fill="hold"/>
                                        <p:tgtEl>
                                          <p:spTgt spid="1032"/>
                                        </p:tgtEl>
                                        <p:attrNameLst>
                                          <p:attrName>ppt_w</p:attrName>
                                        </p:attrNameLst>
                                      </p:cBhvr>
                                      <p:tavLst>
                                        <p:tav tm="0">
                                          <p:val>
                                            <p:fltVal val="0"/>
                                          </p:val>
                                        </p:tav>
                                        <p:tav tm="100000">
                                          <p:val>
                                            <p:strVal val="#ppt_w"/>
                                          </p:val>
                                        </p:tav>
                                      </p:tavLst>
                                    </p:anim>
                                    <p:anim calcmode="lin" valueType="num">
                                      <p:cBhvr>
                                        <p:cTn id="40" dur="500" fill="hold"/>
                                        <p:tgtEl>
                                          <p:spTgt spid="1032"/>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1036"/>
                                        </p:tgtEl>
                                        <p:attrNameLst>
                                          <p:attrName>style.visibility</p:attrName>
                                        </p:attrNameLst>
                                      </p:cBhvr>
                                      <p:to>
                                        <p:strVal val="visible"/>
                                      </p:to>
                                    </p:set>
                                    <p:anim calcmode="lin" valueType="num">
                                      <p:cBhvr>
                                        <p:cTn id="43" dur="500" fill="hold"/>
                                        <p:tgtEl>
                                          <p:spTgt spid="1036"/>
                                        </p:tgtEl>
                                        <p:attrNameLst>
                                          <p:attrName>ppt_w</p:attrName>
                                        </p:attrNameLst>
                                      </p:cBhvr>
                                      <p:tavLst>
                                        <p:tav tm="0">
                                          <p:val>
                                            <p:fltVal val="0"/>
                                          </p:val>
                                        </p:tav>
                                        <p:tav tm="100000">
                                          <p:val>
                                            <p:strVal val="#ppt_w"/>
                                          </p:val>
                                        </p:tav>
                                      </p:tavLst>
                                    </p:anim>
                                    <p:anim calcmode="lin" valueType="num">
                                      <p:cBhvr>
                                        <p:cTn id="44" dur="500" fill="hold"/>
                                        <p:tgtEl>
                                          <p:spTgt spid="1036"/>
                                        </p:tgtEl>
                                        <p:attrNameLst>
                                          <p:attrName>ppt_h</p:attrName>
                                        </p:attrNameLst>
                                      </p:cBhvr>
                                      <p:tavLst>
                                        <p:tav tm="0">
                                          <p:val>
                                            <p:fltVal val="0"/>
                                          </p:val>
                                        </p:tav>
                                        <p:tav tm="100000">
                                          <p:val>
                                            <p:strVal val="#ppt_h"/>
                                          </p:val>
                                        </p:tav>
                                      </p:tavLst>
                                    </p:anim>
                                  </p:childTnLst>
                                </p:cTn>
                              </p:par>
                              <p:par>
                                <p:cTn id="45" presetID="23" presetClass="entr" presetSubtype="16" fill="hold" nodeType="withEffect">
                                  <p:stCondLst>
                                    <p:cond delay="0"/>
                                  </p:stCondLst>
                                  <p:childTnLst>
                                    <p:set>
                                      <p:cBhvr>
                                        <p:cTn id="46" dur="1" fill="hold">
                                          <p:stCondLst>
                                            <p:cond delay="0"/>
                                          </p:stCondLst>
                                        </p:cTn>
                                        <p:tgtEl>
                                          <p:spTgt spid="1034"/>
                                        </p:tgtEl>
                                        <p:attrNameLst>
                                          <p:attrName>style.visibility</p:attrName>
                                        </p:attrNameLst>
                                      </p:cBhvr>
                                      <p:to>
                                        <p:strVal val="visible"/>
                                      </p:to>
                                    </p:set>
                                    <p:anim calcmode="lin" valueType="num">
                                      <p:cBhvr>
                                        <p:cTn id="47" dur="500" fill="hold"/>
                                        <p:tgtEl>
                                          <p:spTgt spid="1034"/>
                                        </p:tgtEl>
                                        <p:attrNameLst>
                                          <p:attrName>ppt_w</p:attrName>
                                        </p:attrNameLst>
                                      </p:cBhvr>
                                      <p:tavLst>
                                        <p:tav tm="0">
                                          <p:val>
                                            <p:fltVal val="0"/>
                                          </p:val>
                                        </p:tav>
                                        <p:tav tm="100000">
                                          <p:val>
                                            <p:strVal val="#ppt_w"/>
                                          </p:val>
                                        </p:tav>
                                      </p:tavLst>
                                    </p:anim>
                                    <p:anim calcmode="lin" valueType="num">
                                      <p:cBhvr>
                                        <p:cTn id="48" dur="500" fill="hold"/>
                                        <p:tgtEl>
                                          <p:spTgt spid="1034"/>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0"/>
                                  </p:stCondLst>
                                  <p:childTnLst>
                                    <p:set>
                                      <p:cBhvr>
                                        <p:cTn id="50" dur="1" fill="hold">
                                          <p:stCondLst>
                                            <p:cond delay="0"/>
                                          </p:stCondLst>
                                        </p:cTn>
                                        <p:tgtEl>
                                          <p:spTgt spid="1040"/>
                                        </p:tgtEl>
                                        <p:attrNameLst>
                                          <p:attrName>style.visibility</p:attrName>
                                        </p:attrNameLst>
                                      </p:cBhvr>
                                      <p:to>
                                        <p:strVal val="visible"/>
                                      </p:to>
                                    </p:set>
                                    <p:anim calcmode="lin" valueType="num">
                                      <p:cBhvr>
                                        <p:cTn id="51" dur="500" fill="hold"/>
                                        <p:tgtEl>
                                          <p:spTgt spid="1040"/>
                                        </p:tgtEl>
                                        <p:attrNameLst>
                                          <p:attrName>ppt_w</p:attrName>
                                        </p:attrNameLst>
                                      </p:cBhvr>
                                      <p:tavLst>
                                        <p:tav tm="0">
                                          <p:val>
                                            <p:fltVal val="0"/>
                                          </p:val>
                                        </p:tav>
                                        <p:tav tm="100000">
                                          <p:val>
                                            <p:strVal val="#ppt_w"/>
                                          </p:val>
                                        </p:tav>
                                      </p:tavLst>
                                    </p:anim>
                                    <p:anim calcmode="lin" valueType="num">
                                      <p:cBhvr>
                                        <p:cTn id="52" dur="500" fill="hold"/>
                                        <p:tgtEl>
                                          <p:spTgt spid="1040"/>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1048"/>
                                        </p:tgtEl>
                                        <p:attrNameLst>
                                          <p:attrName>style.visibility</p:attrName>
                                        </p:attrNameLst>
                                      </p:cBhvr>
                                      <p:to>
                                        <p:strVal val="visible"/>
                                      </p:to>
                                    </p:set>
                                    <p:anim calcmode="lin" valueType="num">
                                      <p:cBhvr>
                                        <p:cTn id="55" dur="500" fill="hold"/>
                                        <p:tgtEl>
                                          <p:spTgt spid="1048"/>
                                        </p:tgtEl>
                                        <p:attrNameLst>
                                          <p:attrName>ppt_w</p:attrName>
                                        </p:attrNameLst>
                                      </p:cBhvr>
                                      <p:tavLst>
                                        <p:tav tm="0">
                                          <p:val>
                                            <p:fltVal val="0"/>
                                          </p:val>
                                        </p:tav>
                                        <p:tav tm="100000">
                                          <p:val>
                                            <p:strVal val="#ppt_w"/>
                                          </p:val>
                                        </p:tav>
                                      </p:tavLst>
                                    </p:anim>
                                    <p:anim calcmode="lin" valueType="num">
                                      <p:cBhvr>
                                        <p:cTn id="56" dur="500" fill="hold"/>
                                        <p:tgtEl>
                                          <p:spTgt spid="1048"/>
                                        </p:tgtEl>
                                        <p:attrNameLst>
                                          <p:attrName>ppt_h</p:attrName>
                                        </p:attrNameLst>
                                      </p:cBhvr>
                                      <p:tavLst>
                                        <p:tav tm="0">
                                          <p:val>
                                            <p:fltVal val="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1046"/>
                                        </p:tgtEl>
                                        <p:attrNameLst>
                                          <p:attrName>style.visibility</p:attrName>
                                        </p:attrNameLst>
                                      </p:cBhvr>
                                      <p:to>
                                        <p:strVal val="visible"/>
                                      </p:to>
                                    </p:set>
                                    <p:anim calcmode="lin" valueType="num">
                                      <p:cBhvr>
                                        <p:cTn id="59" dur="500" fill="hold"/>
                                        <p:tgtEl>
                                          <p:spTgt spid="1046"/>
                                        </p:tgtEl>
                                        <p:attrNameLst>
                                          <p:attrName>ppt_w</p:attrName>
                                        </p:attrNameLst>
                                      </p:cBhvr>
                                      <p:tavLst>
                                        <p:tav tm="0">
                                          <p:val>
                                            <p:fltVal val="0"/>
                                          </p:val>
                                        </p:tav>
                                        <p:tav tm="100000">
                                          <p:val>
                                            <p:strVal val="#ppt_w"/>
                                          </p:val>
                                        </p:tav>
                                      </p:tavLst>
                                    </p:anim>
                                    <p:anim calcmode="lin" valueType="num">
                                      <p:cBhvr>
                                        <p:cTn id="60" dur="500" fill="hold"/>
                                        <p:tgtEl>
                                          <p:spTgt spid="1046"/>
                                        </p:tgtEl>
                                        <p:attrNameLst>
                                          <p:attrName>ppt_h</p:attrName>
                                        </p:attrNameLst>
                                      </p:cBhvr>
                                      <p:tavLst>
                                        <p:tav tm="0">
                                          <p:val>
                                            <p:fltVal val="0"/>
                                          </p:val>
                                        </p:tav>
                                        <p:tav tm="100000">
                                          <p:val>
                                            <p:strVal val="#ppt_h"/>
                                          </p:val>
                                        </p:tav>
                                      </p:tavLst>
                                    </p:anim>
                                  </p:childTnLst>
                                </p:cTn>
                              </p:par>
                              <p:par>
                                <p:cTn id="61" presetID="23" presetClass="entr" presetSubtype="16" fill="hold" nodeType="withEffect">
                                  <p:stCondLst>
                                    <p:cond delay="0"/>
                                  </p:stCondLst>
                                  <p:childTnLst>
                                    <p:set>
                                      <p:cBhvr>
                                        <p:cTn id="62" dur="1" fill="hold">
                                          <p:stCondLst>
                                            <p:cond delay="0"/>
                                          </p:stCondLst>
                                        </p:cTn>
                                        <p:tgtEl>
                                          <p:spTgt spid="1044"/>
                                        </p:tgtEl>
                                        <p:attrNameLst>
                                          <p:attrName>style.visibility</p:attrName>
                                        </p:attrNameLst>
                                      </p:cBhvr>
                                      <p:to>
                                        <p:strVal val="visible"/>
                                      </p:to>
                                    </p:set>
                                    <p:anim calcmode="lin" valueType="num">
                                      <p:cBhvr>
                                        <p:cTn id="63" dur="500" fill="hold"/>
                                        <p:tgtEl>
                                          <p:spTgt spid="1044"/>
                                        </p:tgtEl>
                                        <p:attrNameLst>
                                          <p:attrName>ppt_w</p:attrName>
                                        </p:attrNameLst>
                                      </p:cBhvr>
                                      <p:tavLst>
                                        <p:tav tm="0">
                                          <p:val>
                                            <p:fltVal val="0"/>
                                          </p:val>
                                        </p:tav>
                                        <p:tav tm="100000">
                                          <p:val>
                                            <p:strVal val="#ppt_w"/>
                                          </p:val>
                                        </p:tav>
                                      </p:tavLst>
                                    </p:anim>
                                    <p:anim calcmode="lin" valueType="num">
                                      <p:cBhvr>
                                        <p:cTn id="64" dur="500" fill="hold"/>
                                        <p:tgtEl>
                                          <p:spTgt spid="1044"/>
                                        </p:tgtEl>
                                        <p:attrNameLst>
                                          <p:attrName>ppt_h</p:attrName>
                                        </p:attrNameLst>
                                      </p:cBhvr>
                                      <p:tavLst>
                                        <p:tav tm="0">
                                          <p:val>
                                            <p:fltVal val="0"/>
                                          </p:val>
                                        </p:tav>
                                        <p:tav tm="100000">
                                          <p:val>
                                            <p:strVal val="#ppt_h"/>
                                          </p:val>
                                        </p:tav>
                                      </p:tavLst>
                                    </p:anim>
                                  </p:childTnLst>
                                </p:cTn>
                              </p:par>
                              <p:par>
                                <p:cTn id="65" presetID="23" presetClass="entr" presetSubtype="16" fill="hold" nodeType="withEffect">
                                  <p:stCondLst>
                                    <p:cond delay="0"/>
                                  </p:stCondLst>
                                  <p:childTnLst>
                                    <p:set>
                                      <p:cBhvr>
                                        <p:cTn id="66" dur="1" fill="hold">
                                          <p:stCondLst>
                                            <p:cond delay="0"/>
                                          </p:stCondLst>
                                        </p:cTn>
                                        <p:tgtEl>
                                          <p:spTgt spid="1064"/>
                                        </p:tgtEl>
                                        <p:attrNameLst>
                                          <p:attrName>style.visibility</p:attrName>
                                        </p:attrNameLst>
                                      </p:cBhvr>
                                      <p:to>
                                        <p:strVal val="visible"/>
                                      </p:to>
                                    </p:set>
                                    <p:anim calcmode="lin" valueType="num">
                                      <p:cBhvr>
                                        <p:cTn id="67" dur="500" fill="hold"/>
                                        <p:tgtEl>
                                          <p:spTgt spid="1064"/>
                                        </p:tgtEl>
                                        <p:attrNameLst>
                                          <p:attrName>ppt_w</p:attrName>
                                        </p:attrNameLst>
                                      </p:cBhvr>
                                      <p:tavLst>
                                        <p:tav tm="0">
                                          <p:val>
                                            <p:fltVal val="0"/>
                                          </p:val>
                                        </p:tav>
                                        <p:tav tm="100000">
                                          <p:val>
                                            <p:strVal val="#ppt_w"/>
                                          </p:val>
                                        </p:tav>
                                      </p:tavLst>
                                    </p:anim>
                                    <p:anim calcmode="lin" valueType="num">
                                      <p:cBhvr>
                                        <p:cTn id="68" dur="500" fill="hold"/>
                                        <p:tgtEl>
                                          <p:spTgt spid="1064"/>
                                        </p:tgtEl>
                                        <p:attrNameLst>
                                          <p:attrName>ppt_h</p:attrName>
                                        </p:attrNameLst>
                                      </p:cBhvr>
                                      <p:tavLst>
                                        <p:tav tm="0">
                                          <p:val>
                                            <p:fltVal val="0"/>
                                          </p:val>
                                        </p:tav>
                                        <p:tav tm="100000">
                                          <p:val>
                                            <p:strVal val="#ppt_h"/>
                                          </p:val>
                                        </p:tav>
                                      </p:tavLst>
                                    </p:anim>
                                  </p:childTnLst>
                                </p:cTn>
                              </p:par>
                              <p:par>
                                <p:cTn id="69" presetID="23" presetClass="entr" presetSubtype="16" fill="hold" nodeType="withEffect">
                                  <p:stCondLst>
                                    <p:cond delay="0"/>
                                  </p:stCondLst>
                                  <p:childTnLst>
                                    <p:set>
                                      <p:cBhvr>
                                        <p:cTn id="70" dur="1" fill="hold">
                                          <p:stCondLst>
                                            <p:cond delay="0"/>
                                          </p:stCondLst>
                                        </p:cTn>
                                        <p:tgtEl>
                                          <p:spTgt spid="1052"/>
                                        </p:tgtEl>
                                        <p:attrNameLst>
                                          <p:attrName>style.visibility</p:attrName>
                                        </p:attrNameLst>
                                      </p:cBhvr>
                                      <p:to>
                                        <p:strVal val="visible"/>
                                      </p:to>
                                    </p:set>
                                    <p:anim calcmode="lin" valueType="num">
                                      <p:cBhvr>
                                        <p:cTn id="71" dur="500" fill="hold"/>
                                        <p:tgtEl>
                                          <p:spTgt spid="1052"/>
                                        </p:tgtEl>
                                        <p:attrNameLst>
                                          <p:attrName>ppt_w</p:attrName>
                                        </p:attrNameLst>
                                      </p:cBhvr>
                                      <p:tavLst>
                                        <p:tav tm="0">
                                          <p:val>
                                            <p:fltVal val="0"/>
                                          </p:val>
                                        </p:tav>
                                        <p:tav tm="100000">
                                          <p:val>
                                            <p:strVal val="#ppt_w"/>
                                          </p:val>
                                        </p:tav>
                                      </p:tavLst>
                                    </p:anim>
                                    <p:anim calcmode="lin" valueType="num">
                                      <p:cBhvr>
                                        <p:cTn id="72" dur="500" fill="hold"/>
                                        <p:tgtEl>
                                          <p:spTgt spid="1052"/>
                                        </p:tgtEl>
                                        <p:attrNameLst>
                                          <p:attrName>ppt_h</p:attrName>
                                        </p:attrNameLst>
                                      </p:cBhvr>
                                      <p:tavLst>
                                        <p:tav tm="0">
                                          <p:val>
                                            <p:fltVal val="0"/>
                                          </p:val>
                                        </p:tav>
                                        <p:tav tm="100000">
                                          <p:val>
                                            <p:strVal val="#ppt_h"/>
                                          </p:val>
                                        </p:tav>
                                      </p:tavLst>
                                    </p:anim>
                                  </p:childTnLst>
                                </p:cTn>
                              </p:par>
                              <p:par>
                                <p:cTn id="73" presetID="23" presetClass="entr" presetSubtype="16" fill="hold" nodeType="withEffect">
                                  <p:stCondLst>
                                    <p:cond delay="0"/>
                                  </p:stCondLst>
                                  <p:childTnLst>
                                    <p:set>
                                      <p:cBhvr>
                                        <p:cTn id="74" dur="1" fill="hold">
                                          <p:stCondLst>
                                            <p:cond delay="0"/>
                                          </p:stCondLst>
                                        </p:cTn>
                                        <p:tgtEl>
                                          <p:spTgt spid="1058"/>
                                        </p:tgtEl>
                                        <p:attrNameLst>
                                          <p:attrName>style.visibility</p:attrName>
                                        </p:attrNameLst>
                                      </p:cBhvr>
                                      <p:to>
                                        <p:strVal val="visible"/>
                                      </p:to>
                                    </p:set>
                                    <p:anim calcmode="lin" valueType="num">
                                      <p:cBhvr>
                                        <p:cTn id="75" dur="500" fill="hold"/>
                                        <p:tgtEl>
                                          <p:spTgt spid="1058"/>
                                        </p:tgtEl>
                                        <p:attrNameLst>
                                          <p:attrName>ppt_w</p:attrName>
                                        </p:attrNameLst>
                                      </p:cBhvr>
                                      <p:tavLst>
                                        <p:tav tm="0">
                                          <p:val>
                                            <p:fltVal val="0"/>
                                          </p:val>
                                        </p:tav>
                                        <p:tav tm="100000">
                                          <p:val>
                                            <p:strVal val="#ppt_w"/>
                                          </p:val>
                                        </p:tav>
                                      </p:tavLst>
                                    </p:anim>
                                    <p:anim calcmode="lin" valueType="num">
                                      <p:cBhvr>
                                        <p:cTn id="76" dur="500" fill="hold"/>
                                        <p:tgtEl>
                                          <p:spTgt spid="1058"/>
                                        </p:tgtEl>
                                        <p:attrNameLst>
                                          <p:attrName>ppt_h</p:attrName>
                                        </p:attrNameLst>
                                      </p:cBhvr>
                                      <p:tavLst>
                                        <p:tav tm="0">
                                          <p:val>
                                            <p:fltVal val="0"/>
                                          </p:val>
                                        </p:tav>
                                        <p:tav tm="100000">
                                          <p:val>
                                            <p:strVal val="#ppt_h"/>
                                          </p:val>
                                        </p:tav>
                                      </p:tavLst>
                                    </p:anim>
                                  </p:childTnLst>
                                </p:cTn>
                              </p:par>
                              <p:par>
                                <p:cTn id="77" presetID="23" presetClass="entr" presetSubtype="16" fill="hold" nodeType="withEffect">
                                  <p:stCondLst>
                                    <p:cond delay="0"/>
                                  </p:stCondLst>
                                  <p:childTnLst>
                                    <p:set>
                                      <p:cBhvr>
                                        <p:cTn id="78" dur="1" fill="hold">
                                          <p:stCondLst>
                                            <p:cond delay="0"/>
                                          </p:stCondLst>
                                        </p:cTn>
                                        <p:tgtEl>
                                          <p:spTgt spid="1054"/>
                                        </p:tgtEl>
                                        <p:attrNameLst>
                                          <p:attrName>style.visibility</p:attrName>
                                        </p:attrNameLst>
                                      </p:cBhvr>
                                      <p:to>
                                        <p:strVal val="visible"/>
                                      </p:to>
                                    </p:set>
                                    <p:anim calcmode="lin" valueType="num">
                                      <p:cBhvr>
                                        <p:cTn id="79" dur="500" fill="hold"/>
                                        <p:tgtEl>
                                          <p:spTgt spid="1054"/>
                                        </p:tgtEl>
                                        <p:attrNameLst>
                                          <p:attrName>ppt_w</p:attrName>
                                        </p:attrNameLst>
                                      </p:cBhvr>
                                      <p:tavLst>
                                        <p:tav tm="0">
                                          <p:val>
                                            <p:fltVal val="0"/>
                                          </p:val>
                                        </p:tav>
                                        <p:tav tm="100000">
                                          <p:val>
                                            <p:strVal val="#ppt_w"/>
                                          </p:val>
                                        </p:tav>
                                      </p:tavLst>
                                    </p:anim>
                                    <p:anim calcmode="lin" valueType="num">
                                      <p:cBhvr>
                                        <p:cTn id="80" dur="500" fill="hold"/>
                                        <p:tgtEl>
                                          <p:spTgt spid="1054"/>
                                        </p:tgtEl>
                                        <p:attrNameLst>
                                          <p:attrName>ppt_h</p:attrName>
                                        </p:attrNameLst>
                                      </p:cBhvr>
                                      <p:tavLst>
                                        <p:tav tm="0">
                                          <p:val>
                                            <p:fltVal val="0"/>
                                          </p:val>
                                        </p:tav>
                                        <p:tav tm="100000">
                                          <p:val>
                                            <p:strVal val="#ppt_h"/>
                                          </p:val>
                                        </p:tav>
                                      </p:tavLst>
                                    </p:anim>
                                  </p:childTnLst>
                                </p:cTn>
                              </p:par>
                              <p:par>
                                <p:cTn id="81" presetID="23" presetClass="entr" presetSubtype="16" fill="hold" nodeType="withEffect">
                                  <p:stCondLst>
                                    <p:cond delay="0"/>
                                  </p:stCondLst>
                                  <p:childTnLst>
                                    <p:set>
                                      <p:cBhvr>
                                        <p:cTn id="82" dur="1" fill="hold">
                                          <p:stCondLst>
                                            <p:cond delay="0"/>
                                          </p:stCondLst>
                                        </p:cTn>
                                        <p:tgtEl>
                                          <p:spTgt spid="1056"/>
                                        </p:tgtEl>
                                        <p:attrNameLst>
                                          <p:attrName>style.visibility</p:attrName>
                                        </p:attrNameLst>
                                      </p:cBhvr>
                                      <p:to>
                                        <p:strVal val="visible"/>
                                      </p:to>
                                    </p:set>
                                    <p:anim calcmode="lin" valueType="num">
                                      <p:cBhvr>
                                        <p:cTn id="83" dur="500" fill="hold"/>
                                        <p:tgtEl>
                                          <p:spTgt spid="1056"/>
                                        </p:tgtEl>
                                        <p:attrNameLst>
                                          <p:attrName>ppt_w</p:attrName>
                                        </p:attrNameLst>
                                      </p:cBhvr>
                                      <p:tavLst>
                                        <p:tav tm="0">
                                          <p:val>
                                            <p:fltVal val="0"/>
                                          </p:val>
                                        </p:tav>
                                        <p:tav tm="100000">
                                          <p:val>
                                            <p:strVal val="#ppt_w"/>
                                          </p:val>
                                        </p:tav>
                                      </p:tavLst>
                                    </p:anim>
                                    <p:anim calcmode="lin" valueType="num">
                                      <p:cBhvr>
                                        <p:cTn id="84" dur="500" fill="hold"/>
                                        <p:tgtEl>
                                          <p:spTgt spid="1056"/>
                                        </p:tgtEl>
                                        <p:attrNameLst>
                                          <p:attrName>ppt_h</p:attrName>
                                        </p:attrNameLst>
                                      </p:cBhvr>
                                      <p:tavLst>
                                        <p:tav tm="0">
                                          <p:val>
                                            <p:fltVal val="0"/>
                                          </p:val>
                                        </p:tav>
                                        <p:tav tm="100000">
                                          <p:val>
                                            <p:strVal val="#ppt_h"/>
                                          </p:val>
                                        </p:tav>
                                      </p:tavLst>
                                    </p:anim>
                                  </p:childTnLst>
                                </p:cTn>
                              </p:par>
                              <p:par>
                                <p:cTn id="85" presetID="23" presetClass="entr" presetSubtype="16" fill="hold" nodeType="withEffect">
                                  <p:stCondLst>
                                    <p:cond delay="0"/>
                                  </p:stCondLst>
                                  <p:childTnLst>
                                    <p:set>
                                      <p:cBhvr>
                                        <p:cTn id="86" dur="1" fill="hold">
                                          <p:stCondLst>
                                            <p:cond delay="0"/>
                                          </p:stCondLst>
                                        </p:cTn>
                                        <p:tgtEl>
                                          <p:spTgt spid="1062"/>
                                        </p:tgtEl>
                                        <p:attrNameLst>
                                          <p:attrName>style.visibility</p:attrName>
                                        </p:attrNameLst>
                                      </p:cBhvr>
                                      <p:to>
                                        <p:strVal val="visible"/>
                                      </p:to>
                                    </p:set>
                                    <p:anim calcmode="lin" valueType="num">
                                      <p:cBhvr>
                                        <p:cTn id="87" dur="500" fill="hold"/>
                                        <p:tgtEl>
                                          <p:spTgt spid="1062"/>
                                        </p:tgtEl>
                                        <p:attrNameLst>
                                          <p:attrName>ppt_w</p:attrName>
                                        </p:attrNameLst>
                                      </p:cBhvr>
                                      <p:tavLst>
                                        <p:tav tm="0">
                                          <p:val>
                                            <p:fltVal val="0"/>
                                          </p:val>
                                        </p:tav>
                                        <p:tav tm="100000">
                                          <p:val>
                                            <p:strVal val="#ppt_w"/>
                                          </p:val>
                                        </p:tav>
                                      </p:tavLst>
                                    </p:anim>
                                    <p:anim calcmode="lin" valueType="num">
                                      <p:cBhvr>
                                        <p:cTn id="88" dur="500" fill="hold"/>
                                        <p:tgtEl>
                                          <p:spTgt spid="1062"/>
                                        </p:tgtEl>
                                        <p:attrNameLst>
                                          <p:attrName>ppt_h</p:attrName>
                                        </p:attrNameLst>
                                      </p:cBhvr>
                                      <p:tavLst>
                                        <p:tav tm="0">
                                          <p:val>
                                            <p:fltVal val="0"/>
                                          </p:val>
                                        </p:tav>
                                        <p:tav tm="100000">
                                          <p:val>
                                            <p:strVal val="#ppt_h"/>
                                          </p:val>
                                        </p:tav>
                                      </p:tavLst>
                                    </p:anim>
                                  </p:childTnLst>
                                </p:cTn>
                              </p:par>
                              <p:par>
                                <p:cTn id="89" presetID="23" presetClass="entr" presetSubtype="16" fill="hold" nodeType="withEffect">
                                  <p:stCondLst>
                                    <p:cond delay="0"/>
                                  </p:stCondLst>
                                  <p:childTnLst>
                                    <p:set>
                                      <p:cBhvr>
                                        <p:cTn id="90" dur="1" fill="hold">
                                          <p:stCondLst>
                                            <p:cond delay="0"/>
                                          </p:stCondLst>
                                        </p:cTn>
                                        <p:tgtEl>
                                          <p:spTgt spid="1060"/>
                                        </p:tgtEl>
                                        <p:attrNameLst>
                                          <p:attrName>style.visibility</p:attrName>
                                        </p:attrNameLst>
                                      </p:cBhvr>
                                      <p:to>
                                        <p:strVal val="visible"/>
                                      </p:to>
                                    </p:set>
                                    <p:anim calcmode="lin" valueType="num">
                                      <p:cBhvr>
                                        <p:cTn id="91" dur="500" fill="hold"/>
                                        <p:tgtEl>
                                          <p:spTgt spid="1060"/>
                                        </p:tgtEl>
                                        <p:attrNameLst>
                                          <p:attrName>ppt_w</p:attrName>
                                        </p:attrNameLst>
                                      </p:cBhvr>
                                      <p:tavLst>
                                        <p:tav tm="0">
                                          <p:val>
                                            <p:fltVal val="0"/>
                                          </p:val>
                                        </p:tav>
                                        <p:tav tm="100000">
                                          <p:val>
                                            <p:strVal val="#ppt_w"/>
                                          </p:val>
                                        </p:tav>
                                      </p:tavLst>
                                    </p:anim>
                                    <p:anim calcmode="lin" valueType="num">
                                      <p:cBhvr>
                                        <p:cTn id="92" dur="500" fill="hold"/>
                                        <p:tgtEl>
                                          <p:spTgt spid="1060"/>
                                        </p:tgtEl>
                                        <p:attrNameLst>
                                          <p:attrName>ppt_h</p:attrName>
                                        </p:attrNameLst>
                                      </p:cBhvr>
                                      <p:tavLst>
                                        <p:tav tm="0">
                                          <p:val>
                                            <p:fltVal val="0"/>
                                          </p:val>
                                        </p:tav>
                                        <p:tav tm="100000">
                                          <p:val>
                                            <p:strVal val="#ppt_h"/>
                                          </p:val>
                                        </p:tav>
                                      </p:tavLst>
                                    </p:anim>
                                  </p:childTnLst>
                                </p:cTn>
                              </p:par>
                              <p:par>
                                <p:cTn id="93" presetID="23" presetClass="entr" presetSubtype="16" fill="hold" nodeType="withEffect">
                                  <p:stCondLst>
                                    <p:cond delay="0"/>
                                  </p:stCondLst>
                                  <p:childTnLst>
                                    <p:set>
                                      <p:cBhvr>
                                        <p:cTn id="94" dur="1" fill="hold">
                                          <p:stCondLst>
                                            <p:cond delay="0"/>
                                          </p:stCondLst>
                                        </p:cTn>
                                        <p:tgtEl>
                                          <p:spTgt spid="1074"/>
                                        </p:tgtEl>
                                        <p:attrNameLst>
                                          <p:attrName>style.visibility</p:attrName>
                                        </p:attrNameLst>
                                      </p:cBhvr>
                                      <p:to>
                                        <p:strVal val="visible"/>
                                      </p:to>
                                    </p:set>
                                    <p:anim calcmode="lin" valueType="num">
                                      <p:cBhvr>
                                        <p:cTn id="95" dur="500" fill="hold"/>
                                        <p:tgtEl>
                                          <p:spTgt spid="1074"/>
                                        </p:tgtEl>
                                        <p:attrNameLst>
                                          <p:attrName>ppt_w</p:attrName>
                                        </p:attrNameLst>
                                      </p:cBhvr>
                                      <p:tavLst>
                                        <p:tav tm="0">
                                          <p:val>
                                            <p:fltVal val="0"/>
                                          </p:val>
                                        </p:tav>
                                        <p:tav tm="100000">
                                          <p:val>
                                            <p:strVal val="#ppt_w"/>
                                          </p:val>
                                        </p:tav>
                                      </p:tavLst>
                                    </p:anim>
                                    <p:anim calcmode="lin" valueType="num">
                                      <p:cBhvr>
                                        <p:cTn id="96" dur="500" fill="hold"/>
                                        <p:tgtEl>
                                          <p:spTgt spid="1074"/>
                                        </p:tgtEl>
                                        <p:attrNameLst>
                                          <p:attrName>ppt_h</p:attrName>
                                        </p:attrNameLst>
                                      </p:cBhvr>
                                      <p:tavLst>
                                        <p:tav tm="0">
                                          <p:val>
                                            <p:fltVal val="0"/>
                                          </p:val>
                                        </p:tav>
                                        <p:tav tm="100000">
                                          <p:val>
                                            <p:strVal val="#ppt_h"/>
                                          </p:val>
                                        </p:tav>
                                      </p:tavLst>
                                    </p:anim>
                                  </p:childTnLst>
                                </p:cTn>
                              </p:par>
                              <p:par>
                                <p:cTn id="97" presetID="23" presetClass="entr" presetSubtype="16" fill="hold" nodeType="withEffect">
                                  <p:stCondLst>
                                    <p:cond delay="0"/>
                                  </p:stCondLst>
                                  <p:childTnLst>
                                    <p:set>
                                      <p:cBhvr>
                                        <p:cTn id="98" dur="1" fill="hold">
                                          <p:stCondLst>
                                            <p:cond delay="0"/>
                                          </p:stCondLst>
                                        </p:cTn>
                                        <p:tgtEl>
                                          <p:spTgt spid="1080"/>
                                        </p:tgtEl>
                                        <p:attrNameLst>
                                          <p:attrName>style.visibility</p:attrName>
                                        </p:attrNameLst>
                                      </p:cBhvr>
                                      <p:to>
                                        <p:strVal val="visible"/>
                                      </p:to>
                                    </p:set>
                                    <p:anim calcmode="lin" valueType="num">
                                      <p:cBhvr>
                                        <p:cTn id="99" dur="500" fill="hold"/>
                                        <p:tgtEl>
                                          <p:spTgt spid="1080"/>
                                        </p:tgtEl>
                                        <p:attrNameLst>
                                          <p:attrName>ppt_w</p:attrName>
                                        </p:attrNameLst>
                                      </p:cBhvr>
                                      <p:tavLst>
                                        <p:tav tm="0">
                                          <p:val>
                                            <p:fltVal val="0"/>
                                          </p:val>
                                        </p:tav>
                                        <p:tav tm="100000">
                                          <p:val>
                                            <p:strVal val="#ppt_w"/>
                                          </p:val>
                                        </p:tav>
                                      </p:tavLst>
                                    </p:anim>
                                    <p:anim calcmode="lin" valueType="num">
                                      <p:cBhvr>
                                        <p:cTn id="100" dur="500" fill="hold"/>
                                        <p:tgtEl>
                                          <p:spTgt spid="1080"/>
                                        </p:tgtEl>
                                        <p:attrNameLst>
                                          <p:attrName>ppt_h</p:attrName>
                                        </p:attrNameLst>
                                      </p:cBhvr>
                                      <p:tavLst>
                                        <p:tav tm="0">
                                          <p:val>
                                            <p:fltVal val="0"/>
                                          </p:val>
                                        </p:tav>
                                        <p:tav tm="100000">
                                          <p:val>
                                            <p:strVal val="#ppt_h"/>
                                          </p:val>
                                        </p:tav>
                                      </p:tavLst>
                                    </p:anim>
                                  </p:childTnLst>
                                </p:cTn>
                              </p:par>
                              <p:par>
                                <p:cTn id="101" presetID="23" presetClass="entr" presetSubtype="16" fill="hold" nodeType="withEffect">
                                  <p:stCondLst>
                                    <p:cond delay="0"/>
                                  </p:stCondLst>
                                  <p:childTnLst>
                                    <p:set>
                                      <p:cBhvr>
                                        <p:cTn id="102" dur="1" fill="hold">
                                          <p:stCondLst>
                                            <p:cond delay="0"/>
                                          </p:stCondLst>
                                        </p:cTn>
                                        <p:tgtEl>
                                          <p:spTgt spid="1076"/>
                                        </p:tgtEl>
                                        <p:attrNameLst>
                                          <p:attrName>style.visibility</p:attrName>
                                        </p:attrNameLst>
                                      </p:cBhvr>
                                      <p:to>
                                        <p:strVal val="visible"/>
                                      </p:to>
                                    </p:set>
                                    <p:anim calcmode="lin" valueType="num">
                                      <p:cBhvr>
                                        <p:cTn id="103" dur="500" fill="hold"/>
                                        <p:tgtEl>
                                          <p:spTgt spid="1076"/>
                                        </p:tgtEl>
                                        <p:attrNameLst>
                                          <p:attrName>ppt_w</p:attrName>
                                        </p:attrNameLst>
                                      </p:cBhvr>
                                      <p:tavLst>
                                        <p:tav tm="0">
                                          <p:val>
                                            <p:fltVal val="0"/>
                                          </p:val>
                                        </p:tav>
                                        <p:tav tm="100000">
                                          <p:val>
                                            <p:strVal val="#ppt_w"/>
                                          </p:val>
                                        </p:tav>
                                      </p:tavLst>
                                    </p:anim>
                                    <p:anim calcmode="lin" valueType="num">
                                      <p:cBhvr>
                                        <p:cTn id="104" dur="500" fill="hold"/>
                                        <p:tgtEl>
                                          <p:spTgt spid="1076"/>
                                        </p:tgtEl>
                                        <p:attrNameLst>
                                          <p:attrName>ppt_h</p:attrName>
                                        </p:attrNameLst>
                                      </p:cBhvr>
                                      <p:tavLst>
                                        <p:tav tm="0">
                                          <p:val>
                                            <p:fltVal val="0"/>
                                          </p:val>
                                        </p:tav>
                                        <p:tav tm="100000">
                                          <p:val>
                                            <p:strVal val="#ppt_h"/>
                                          </p:val>
                                        </p:tav>
                                      </p:tavLst>
                                    </p:anim>
                                  </p:childTnLst>
                                </p:cTn>
                              </p:par>
                              <p:par>
                                <p:cTn id="105" presetID="23" presetClass="entr" presetSubtype="16" fill="hold" nodeType="withEffect">
                                  <p:stCondLst>
                                    <p:cond delay="0"/>
                                  </p:stCondLst>
                                  <p:childTnLst>
                                    <p:set>
                                      <p:cBhvr>
                                        <p:cTn id="106" dur="1" fill="hold">
                                          <p:stCondLst>
                                            <p:cond delay="0"/>
                                          </p:stCondLst>
                                        </p:cTn>
                                        <p:tgtEl>
                                          <p:spTgt spid="1066"/>
                                        </p:tgtEl>
                                        <p:attrNameLst>
                                          <p:attrName>style.visibility</p:attrName>
                                        </p:attrNameLst>
                                      </p:cBhvr>
                                      <p:to>
                                        <p:strVal val="visible"/>
                                      </p:to>
                                    </p:set>
                                    <p:anim calcmode="lin" valueType="num">
                                      <p:cBhvr>
                                        <p:cTn id="107" dur="500" fill="hold"/>
                                        <p:tgtEl>
                                          <p:spTgt spid="1066"/>
                                        </p:tgtEl>
                                        <p:attrNameLst>
                                          <p:attrName>ppt_w</p:attrName>
                                        </p:attrNameLst>
                                      </p:cBhvr>
                                      <p:tavLst>
                                        <p:tav tm="0">
                                          <p:val>
                                            <p:fltVal val="0"/>
                                          </p:val>
                                        </p:tav>
                                        <p:tav tm="100000">
                                          <p:val>
                                            <p:strVal val="#ppt_w"/>
                                          </p:val>
                                        </p:tav>
                                      </p:tavLst>
                                    </p:anim>
                                    <p:anim calcmode="lin" valueType="num">
                                      <p:cBhvr>
                                        <p:cTn id="108" dur="500" fill="hold"/>
                                        <p:tgtEl>
                                          <p:spTgt spid="1066"/>
                                        </p:tgtEl>
                                        <p:attrNameLst>
                                          <p:attrName>ppt_h</p:attrName>
                                        </p:attrNameLst>
                                      </p:cBhvr>
                                      <p:tavLst>
                                        <p:tav tm="0">
                                          <p:val>
                                            <p:fltVal val="0"/>
                                          </p:val>
                                        </p:tav>
                                        <p:tav tm="100000">
                                          <p:val>
                                            <p:strVal val="#ppt_h"/>
                                          </p:val>
                                        </p:tav>
                                      </p:tavLst>
                                    </p:anim>
                                  </p:childTnLst>
                                </p:cTn>
                              </p:par>
                              <p:par>
                                <p:cTn id="109" presetID="23" presetClass="entr" presetSubtype="16" fill="hold" nodeType="withEffect">
                                  <p:stCondLst>
                                    <p:cond delay="0"/>
                                  </p:stCondLst>
                                  <p:childTnLst>
                                    <p:set>
                                      <p:cBhvr>
                                        <p:cTn id="110" dur="1" fill="hold">
                                          <p:stCondLst>
                                            <p:cond delay="0"/>
                                          </p:stCondLst>
                                        </p:cTn>
                                        <p:tgtEl>
                                          <p:spTgt spid="1050"/>
                                        </p:tgtEl>
                                        <p:attrNameLst>
                                          <p:attrName>style.visibility</p:attrName>
                                        </p:attrNameLst>
                                      </p:cBhvr>
                                      <p:to>
                                        <p:strVal val="visible"/>
                                      </p:to>
                                    </p:set>
                                    <p:anim calcmode="lin" valueType="num">
                                      <p:cBhvr>
                                        <p:cTn id="111" dur="500" fill="hold"/>
                                        <p:tgtEl>
                                          <p:spTgt spid="1050"/>
                                        </p:tgtEl>
                                        <p:attrNameLst>
                                          <p:attrName>ppt_w</p:attrName>
                                        </p:attrNameLst>
                                      </p:cBhvr>
                                      <p:tavLst>
                                        <p:tav tm="0">
                                          <p:val>
                                            <p:fltVal val="0"/>
                                          </p:val>
                                        </p:tav>
                                        <p:tav tm="100000">
                                          <p:val>
                                            <p:strVal val="#ppt_w"/>
                                          </p:val>
                                        </p:tav>
                                      </p:tavLst>
                                    </p:anim>
                                    <p:anim calcmode="lin" valueType="num">
                                      <p:cBhvr>
                                        <p:cTn id="112" dur="500" fill="hold"/>
                                        <p:tgtEl>
                                          <p:spTgt spid="1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45505C-475E-4708-BF1A-7F91517159A5}"/>
              </a:ext>
            </a:extLst>
          </p:cNvPr>
          <p:cNvSpPr>
            <a:spLocks noGrp="1"/>
          </p:cNvSpPr>
          <p:nvPr>
            <p:ph type="title"/>
          </p:nvPr>
        </p:nvSpPr>
        <p:spPr/>
        <p:txBody>
          <a:bodyPr/>
          <a:lstStyle/>
          <a:p>
            <a:r>
              <a:rPr lang="en-GB" dirty="0"/>
              <a:t>Apprenticeships in the local area</a:t>
            </a:r>
          </a:p>
        </p:txBody>
      </p:sp>
      <p:graphicFrame>
        <p:nvGraphicFramePr>
          <p:cNvPr id="6" name="Content Placeholder 3">
            <a:extLst>
              <a:ext uri="{FF2B5EF4-FFF2-40B4-BE49-F238E27FC236}">
                <a16:creationId xmlns:a16="http://schemas.microsoft.com/office/drawing/2014/main" id="{D555EACF-38E3-41A2-A6E1-10D87444D095}"/>
              </a:ext>
            </a:extLst>
          </p:cNvPr>
          <p:cNvGraphicFramePr>
            <a:graphicFrameLocks/>
          </p:cNvGraphicFramePr>
          <p:nvPr/>
        </p:nvGraphicFramePr>
        <p:xfrm>
          <a:off x="2197343" y="1359409"/>
          <a:ext cx="8172907" cy="4139181"/>
        </p:xfrm>
        <a:graphic>
          <a:graphicData uri="http://schemas.openxmlformats.org/drawingml/2006/table">
            <a:tbl>
              <a:tblPr/>
              <a:tblGrid>
                <a:gridCol w="3524874">
                  <a:extLst>
                    <a:ext uri="{9D8B030D-6E8A-4147-A177-3AD203B41FA5}">
                      <a16:colId xmlns:a16="http://schemas.microsoft.com/office/drawing/2014/main" val="1551864225"/>
                    </a:ext>
                  </a:extLst>
                </a:gridCol>
                <a:gridCol w="1405508">
                  <a:extLst>
                    <a:ext uri="{9D8B030D-6E8A-4147-A177-3AD203B41FA5}">
                      <a16:colId xmlns:a16="http://schemas.microsoft.com/office/drawing/2014/main" val="2145978974"/>
                    </a:ext>
                  </a:extLst>
                </a:gridCol>
                <a:gridCol w="1615839">
                  <a:extLst>
                    <a:ext uri="{9D8B030D-6E8A-4147-A177-3AD203B41FA5}">
                      <a16:colId xmlns:a16="http://schemas.microsoft.com/office/drawing/2014/main" val="1835816765"/>
                    </a:ext>
                  </a:extLst>
                </a:gridCol>
                <a:gridCol w="1626686">
                  <a:extLst>
                    <a:ext uri="{9D8B030D-6E8A-4147-A177-3AD203B41FA5}">
                      <a16:colId xmlns:a16="http://schemas.microsoft.com/office/drawing/2014/main" val="1066888280"/>
                    </a:ext>
                  </a:extLst>
                </a:gridCol>
              </a:tblGrid>
              <a:tr h="73551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1"/>
                          </a:solidFill>
                          <a:effectLst/>
                          <a:latin typeface="+mj-lt"/>
                          <a:ea typeface="MS PGothic" panose="020B0600070205080204" pitchFamily="34" charset="-128"/>
                        </a:rPr>
                        <a:t>Job opportunity</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30196"/>
                      </a:srgb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1"/>
                          </a:solidFill>
                          <a:effectLst/>
                          <a:latin typeface="+mj-lt"/>
                          <a:ea typeface="MS PGothic" panose="020B0600070205080204" pitchFamily="34" charset="-128"/>
                        </a:rPr>
                        <a:t>Closing date</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30196"/>
                      </a:srgb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1"/>
                          </a:solidFill>
                          <a:effectLst/>
                          <a:latin typeface="+mj-lt"/>
                          <a:ea typeface="MS PGothic" panose="020B0600070205080204" pitchFamily="34" charset="-128"/>
                        </a:rPr>
                        <a:t>Weekly salary</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30196"/>
                      </a:srgbClr>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1"/>
                          </a:solidFill>
                          <a:effectLst/>
                          <a:latin typeface="+mj-lt"/>
                          <a:ea typeface="MS PGothic" panose="020B0600070205080204" pitchFamily="34" charset="-128"/>
                        </a:rPr>
                        <a:t>Annual salary</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alpha val="30196"/>
                      </a:srgbClr>
                    </a:solidFill>
                  </a:tcPr>
                </a:tc>
                <a:extLst>
                  <a:ext uri="{0D108BD9-81ED-4DB2-BD59-A6C34878D82A}">
                    <a16:rowId xmlns:a16="http://schemas.microsoft.com/office/drawing/2014/main" val="467267392"/>
                  </a:ext>
                </a:extLst>
              </a:tr>
              <a:tr h="56980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Vehicle Maintenance L3</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a:t>
                      </a:r>
                      <a:r>
                        <a:rPr kumimoji="0" lang="en-GB" altLang="en-US" sz="1800" b="0" i="0" u="none" strike="noStrike" cap="none" normalizeH="0" baseline="30000" dirty="0">
                          <a:ln>
                            <a:noFill/>
                          </a:ln>
                          <a:solidFill>
                            <a:schemeClr val="tx1"/>
                          </a:solidFill>
                          <a:effectLst/>
                          <a:highlight>
                            <a:srgbClr val="FFFF00"/>
                          </a:highlight>
                          <a:latin typeface="+mn-lt"/>
                          <a:ea typeface="MS PGothic" panose="020B0600070205080204" pitchFamily="34" charset="-128"/>
                        </a:rPr>
                        <a:t>st</a:t>
                      </a: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 Oct</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£172.00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£8,944</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extLst>
                  <a:ext uri="{0D108BD9-81ED-4DB2-BD59-A6C34878D82A}">
                    <a16:rowId xmlns:a16="http://schemas.microsoft.com/office/drawing/2014/main" val="2232583513"/>
                  </a:ext>
                </a:extLst>
              </a:tr>
              <a:tr h="57899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Carpenter L2</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27</a:t>
                      </a:r>
                      <a:r>
                        <a:rPr kumimoji="0" lang="en-GB" altLang="en-US" sz="1800" b="0" i="0" u="none" strike="noStrike" cap="none" normalizeH="0" baseline="30000" dirty="0">
                          <a:ln>
                            <a:noFill/>
                          </a:ln>
                          <a:solidFill>
                            <a:schemeClr val="tx1"/>
                          </a:solidFill>
                          <a:effectLst/>
                          <a:highlight>
                            <a:srgbClr val="FFFF00"/>
                          </a:highlight>
                          <a:latin typeface="+mn-lt"/>
                          <a:ea typeface="MS PGothic" panose="020B0600070205080204" pitchFamily="34" charset="-128"/>
                        </a:rPr>
                        <a:t>th</a:t>
                      </a: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 Sep</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£172.00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£8,944</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extLst>
                  <a:ext uri="{0D108BD9-81ED-4DB2-BD59-A6C34878D82A}">
                    <a16:rowId xmlns:a16="http://schemas.microsoft.com/office/drawing/2014/main" val="1244976770"/>
                  </a:ext>
                </a:extLst>
              </a:tr>
              <a:tr h="52688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Archaeological Technician L3</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11</a:t>
                      </a:r>
                      <a:r>
                        <a:rPr kumimoji="0" lang="en-GB" altLang="en-US" sz="1800" b="0" i="0" u="none" strike="noStrike" cap="none" normalizeH="0" baseline="30000" dirty="0">
                          <a:ln>
                            <a:noFill/>
                          </a:ln>
                          <a:solidFill>
                            <a:schemeClr val="tx1"/>
                          </a:solidFill>
                          <a:effectLst/>
                          <a:highlight>
                            <a:srgbClr val="FFFF00"/>
                          </a:highlight>
                          <a:latin typeface="+mn-lt"/>
                          <a:ea typeface="MS PGothic" panose="020B0600070205080204" pitchFamily="34" charset="-128"/>
                        </a:rPr>
                        <a:t>th</a:t>
                      </a: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 Oct </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£342.18</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£17,000+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extLst>
                  <a:ext uri="{0D108BD9-81ED-4DB2-BD59-A6C34878D82A}">
                    <a16:rowId xmlns:a16="http://schemas.microsoft.com/office/drawing/2014/main" val="2821744491"/>
                  </a:ext>
                </a:extLst>
              </a:tr>
              <a:tr h="527303">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IT Support L3</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4</a:t>
                      </a:r>
                      <a:r>
                        <a:rPr kumimoji="0" lang="en-GB" altLang="en-US" sz="1800" b="0" i="0" u="none" strike="noStrike" cap="none" normalizeH="0" baseline="30000" dirty="0">
                          <a:ln>
                            <a:noFill/>
                          </a:ln>
                          <a:solidFill>
                            <a:schemeClr val="tx1"/>
                          </a:solidFill>
                          <a:effectLst/>
                          <a:highlight>
                            <a:srgbClr val="FFFF00"/>
                          </a:highlight>
                          <a:latin typeface="+mn-lt"/>
                          <a:ea typeface="MS PGothic" panose="020B0600070205080204" pitchFamily="34" charset="-128"/>
                        </a:rPr>
                        <a:t>th</a:t>
                      </a: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 Oct</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£200.00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£10,400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extLst>
                  <a:ext uri="{0D108BD9-81ED-4DB2-BD59-A6C34878D82A}">
                    <a16:rowId xmlns:a16="http://schemas.microsoft.com/office/drawing/2014/main" val="4249672316"/>
                  </a:ext>
                </a:extLst>
              </a:tr>
              <a:tr h="546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Hairdresser L2</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15</a:t>
                      </a:r>
                      <a:r>
                        <a:rPr kumimoji="0" lang="en-GB" altLang="en-US" sz="1800" b="0" i="0" u="none" strike="noStrike" cap="none" normalizeH="0" baseline="30000" dirty="0">
                          <a:ln>
                            <a:noFill/>
                          </a:ln>
                          <a:solidFill>
                            <a:schemeClr val="tx1"/>
                          </a:solidFill>
                          <a:effectLst/>
                          <a:highlight>
                            <a:srgbClr val="FFFF00"/>
                          </a:highlight>
                          <a:latin typeface="+mn-lt"/>
                          <a:ea typeface="MS PGothic" panose="020B0600070205080204" pitchFamily="34" charset="-128"/>
                        </a:rPr>
                        <a:t>th</a:t>
                      </a: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 Nov</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£129.00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£6,708</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extLst>
                  <a:ext uri="{0D108BD9-81ED-4DB2-BD59-A6C34878D82A}">
                    <a16:rowId xmlns:a16="http://schemas.microsoft.com/office/drawing/2014/main" val="244494969"/>
                  </a:ext>
                </a:extLst>
              </a:tr>
              <a:tr h="6190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Account Manager L5</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a:t>
                      </a:r>
                      <a:r>
                        <a:rPr kumimoji="0" lang="en-GB" altLang="en-US" sz="1800" b="0" i="0" u="none" strike="noStrike" cap="none" normalizeH="0" baseline="30000" dirty="0">
                          <a:ln>
                            <a:noFill/>
                          </a:ln>
                          <a:solidFill>
                            <a:schemeClr val="tx1"/>
                          </a:solidFill>
                          <a:effectLst/>
                          <a:highlight>
                            <a:srgbClr val="FFFF00"/>
                          </a:highlight>
                          <a:latin typeface="+mn-lt"/>
                          <a:ea typeface="MS PGothic" panose="020B0600070205080204" pitchFamily="34" charset="-128"/>
                        </a:rPr>
                        <a:t>st</a:t>
                      </a: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 Oct</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£375.00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highlight>
                            <a:srgbClr val="FFFF00"/>
                          </a:highlight>
                          <a:latin typeface="+mn-lt"/>
                          <a:ea typeface="MS PGothic" panose="020B0600070205080204" pitchFamily="34" charset="-128"/>
                        </a:rPr>
                        <a:t>£19,000+</a:t>
                      </a:r>
                    </a:p>
                  </a:txBody>
                  <a:tcPr marL="99790" marR="99790" marT="49839" marB="498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30196"/>
                      </a:schemeClr>
                    </a:solidFill>
                  </a:tcPr>
                </a:tc>
                <a:extLst>
                  <a:ext uri="{0D108BD9-81ED-4DB2-BD59-A6C34878D82A}">
                    <a16:rowId xmlns:a16="http://schemas.microsoft.com/office/drawing/2014/main" val="1145086629"/>
                  </a:ext>
                </a:extLst>
              </a:tr>
            </a:tbl>
          </a:graphicData>
        </a:graphic>
      </p:graphicFrame>
    </p:spTree>
    <p:extLst>
      <p:ext uri="{BB962C8B-B14F-4D97-AF65-F5344CB8AC3E}">
        <p14:creationId xmlns:p14="http://schemas.microsoft.com/office/powerpoint/2010/main" val="23265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1868B-03ED-4A65-B60A-0801B97DF183}"/>
              </a:ext>
            </a:extLst>
          </p:cNvPr>
          <p:cNvSpPr>
            <a:spLocks noGrp="1"/>
          </p:cNvSpPr>
          <p:nvPr>
            <p:ph type="title"/>
          </p:nvPr>
        </p:nvSpPr>
        <p:spPr/>
        <p:txBody>
          <a:bodyPr/>
          <a:lstStyle/>
          <a:p>
            <a:r>
              <a:rPr lang="en-GB" dirty="0"/>
              <a:t>What are T Levels?</a:t>
            </a:r>
          </a:p>
        </p:txBody>
      </p:sp>
      <p:pic>
        <p:nvPicPr>
          <p:cNvPr id="5" name="Picture 4" descr="A picture containing diagram&#10;&#10;Description automatically generated">
            <a:extLst>
              <a:ext uri="{FF2B5EF4-FFF2-40B4-BE49-F238E27FC236}">
                <a16:creationId xmlns:a16="http://schemas.microsoft.com/office/drawing/2014/main" id="{F9A71E31-B779-4F35-B265-B3A05A1076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6070" y="1531812"/>
            <a:ext cx="9023770" cy="5075871"/>
          </a:xfrm>
          <a:prstGeom prst="rect">
            <a:avLst/>
          </a:prstGeom>
        </p:spPr>
      </p:pic>
    </p:spTree>
    <p:extLst>
      <p:ext uri="{BB962C8B-B14F-4D97-AF65-F5344CB8AC3E}">
        <p14:creationId xmlns:p14="http://schemas.microsoft.com/office/powerpoint/2010/main" val="380400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1006CA3-E6D0-4BD3-BEA8-ECE33BA5490A}"/>
              </a:ext>
            </a:extLst>
          </p:cNvPr>
          <p:cNvSpPr>
            <a:spLocks noGrp="1"/>
          </p:cNvSpPr>
          <p:nvPr>
            <p:ph type="title"/>
          </p:nvPr>
        </p:nvSpPr>
        <p:spPr/>
        <p:txBody>
          <a:bodyPr/>
          <a:lstStyle/>
          <a:p>
            <a:r>
              <a:rPr lang="en-GB" dirty="0"/>
              <a:t>Courses available</a:t>
            </a:r>
          </a:p>
        </p:txBody>
      </p:sp>
      <p:pic>
        <p:nvPicPr>
          <p:cNvPr id="4" name="Picture 3" descr="Graphical user interface, application&#10;&#10;Description automatically generated">
            <a:extLst>
              <a:ext uri="{FF2B5EF4-FFF2-40B4-BE49-F238E27FC236}">
                <a16:creationId xmlns:a16="http://schemas.microsoft.com/office/drawing/2014/main" id="{69006E75-F415-4632-A53B-2550D70CB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2687" y="1479848"/>
            <a:ext cx="9016105" cy="5071559"/>
          </a:xfrm>
          <a:prstGeom prst="rect">
            <a:avLst/>
          </a:prstGeom>
        </p:spPr>
      </p:pic>
    </p:spTree>
    <p:extLst>
      <p:ext uri="{BB962C8B-B14F-4D97-AF65-F5344CB8AC3E}">
        <p14:creationId xmlns:p14="http://schemas.microsoft.com/office/powerpoint/2010/main" val="226817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B8CB8-D9E8-47CB-B426-40D29EBA130C}"/>
              </a:ext>
            </a:extLst>
          </p:cNvPr>
          <p:cNvSpPr>
            <a:spLocks noGrp="1"/>
          </p:cNvSpPr>
          <p:nvPr>
            <p:ph type="title"/>
          </p:nvPr>
        </p:nvSpPr>
        <p:spPr/>
        <p:txBody>
          <a:bodyPr/>
          <a:lstStyle/>
          <a:p>
            <a:r>
              <a:rPr lang="en-GB" dirty="0"/>
              <a:t>Further information</a:t>
            </a:r>
          </a:p>
        </p:txBody>
      </p:sp>
      <p:pic>
        <p:nvPicPr>
          <p:cNvPr id="6" name="Picture 5" descr="Graphical user interface, website&#10;&#10;Description automatically generated">
            <a:extLst>
              <a:ext uri="{FF2B5EF4-FFF2-40B4-BE49-F238E27FC236}">
                <a16:creationId xmlns:a16="http://schemas.microsoft.com/office/drawing/2014/main" id="{43BAC7ED-3D6B-4A0A-8D9E-0CA58A159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236" y="681036"/>
            <a:ext cx="9679708" cy="5444836"/>
          </a:xfrm>
          <a:prstGeom prst="rect">
            <a:avLst/>
          </a:prstGeom>
        </p:spPr>
      </p:pic>
    </p:spTree>
    <p:extLst>
      <p:ext uri="{BB962C8B-B14F-4D97-AF65-F5344CB8AC3E}">
        <p14:creationId xmlns:p14="http://schemas.microsoft.com/office/powerpoint/2010/main" val="309824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8A040D-8026-410E-B2F5-D9E4AB309DE5}"/>
              </a:ext>
            </a:extLst>
          </p:cNvPr>
          <p:cNvSpPr>
            <a:spLocks noGrp="1"/>
          </p:cNvSpPr>
          <p:nvPr>
            <p:ph type="title"/>
          </p:nvPr>
        </p:nvSpPr>
        <p:spPr/>
        <p:txBody>
          <a:bodyPr>
            <a:normAutofit/>
          </a:bodyPr>
          <a:lstStyle/>
          <a:p>
            <a:r>
              <a:rPr lang="en-GB" dirty="0"/>
              <a:t>How do you find an Apprenticeship or</a:t>
            </a:r>
            <a:br>
              <a:rPr lang="en-GB" dirty="0"/>
            </a:br>
            <a:r>
              <a:rPr lang="en-GB" dirty="0"/>
              <a:t> T level?</a:t>
            </a:r>
          </a:p>
        </p:txBody>
      </p:sp>
      <p:pic>
        <p:nvPicPr>
          <p:cNvPr id="5" name="Picture 4" descr="A picture containing rectangle&#10;&#10;Description automatically generated">
            <a:extLst>
              <a:ext uri="{FF2B5EF4-FFF2-40B4-BE49-F238E27FC236}">
                <a16:creationId xmlns:a16="http://schemas.microsoft.com/office/drawing/2014/main" id="{078D2F57-80DC-42E0-AE01-BC9BDBB0D0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215" y="1565491"/>
            <a:ext cx="10289904" cy="5788071"/>
          </a:xfrm>
          <a:prstGeom prst="rect">
            <a:avLst/>
          </a:prstGeom>
        </p:spPr>
      </p:pic>
    </p:spTree>
    <p:extLst>
      <p:ext uri="{BB962C8B-B14F-4D97-AF65-F5344CB8AC3E}">
        <p14:creationId xmlns:p14="http://schemas.microsoft.com/office/powerpoint/2010/main" val="176561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75A214-1112-483C-B26F-09839CA004F7}"/>
              </a:ext>
            </a:extLst>
          </p:cNvPr>
          <p:cNvSpPr>
            <a:spLocks noGrp="1"/>
          </p:cNvSpPr>
          <p:nvPr>
            <p:ph type="title"/>
          </p:nvPr>
        </p:nvSpPr>
        <p:spPr/>
        <p:txBody>
          <a:bodyPr/>
          <a:lstStyle/>
          <a:p>
            <a:r>
              <a:rPr lang="en-GB" dirty="0"/>
              <a:t>Where else to look?</a:t>
            </a:r>
          </a:p>
        </p:txBody>
      </p:sp>
      <p:pic>
        <p:nvPicPr>
          <p:cNvPr id="3" name="Picture 2" descr="Graphical user interface, application&#10;&#10;Description automatically generated">
            <a:extLst>
              <a:ext uri="{FF2B5EF4-FFF2-40B4-BE49-F238E27FC236}">
                <a16:creationId xmlns:a16="http://schemas.microsoft.com/office/drawing/2014/main" id="{56443DAB-C5AC-4687-930B-3830D3E76F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6221" y="1343818"/>
            <a:ext cx="9459557" cy="5321001"/>
          </a:xfrm>
          <a:prstGeom prst="rect">
            <a:avLst/>
          </a:prstGeom>
        </p:spPr>
      </p:pic>
    </p:spTree>
    <p:extLst>
      <p:ext uri="{BB962C8B-B14F-4D97-AF65-F5344CB8AC3E}">
        <p14:creationId xmlns:p14="http://schemas.microsoft.com/office/powerpoint/2010/main" val="5348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0290" y="918137"/>
            <a:ext cx="11009745" cy="830997"/>
          </a:xfrm>
          <a:prstGeom prst="rect">
            <a:avLst/>
          </a:prstGeom>
          <a:noFill/>
        </p:spPr>
        <p:txBody>
          <a:bodyPr wrap="square" rtlCol="0">
            <a:spAutoFit/>
          </a:bodyPr>
          <a:lstStyle/>
          <a:p>
            <a:pPr algn="ctr"/>
            <a:r>
              <a:rPr lang="en-GB" sz="2400" dirty="0">
                <a:solidFill>
                  <a:schemeClr val="tx2"/>
                </a:solidFill>
              </a:rPr>
              <a:t>Thank you for your time today, I hope you found the information useful &amp; whatever you choose as your future pathway,  I wish you good luck.</a:t>
            </a:r>
          </a:p>
        </p:txBody>
      </p:sp>
      <p:pic>
        <p:nvPicPr>
          <p:cNvPr id="5" name="Picture 4" descr="Interviu: Cristina Nemerovschi ~ The cemetery of book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4750" y="1768901"/>
            <a:ext cx="4762500" cy="3571875"/>
          </a:xfrm>
          <a:prstGeom prst="rect">
            <a:avLst/>
          </a:prstGeom>
        </p:spPr>
      </p:pic>
      <p:sp>
        <p:nvSpPr>
          <p:cNvPr id="6" name="TextBox 5"/>
          <p:cNvSpPr txBox="1"/>
          <p:nvPr/>
        </p:nvSpPr>
        <p:spPr>
          <a:xfrm>
            <a:off x="7176120" y="5312245"/>
            <a:ext cx="1404552" cy="707886"/>
          </a:xfrm>
          <a:prstGeom prst="rect">
            <a:avLst/>
          </a:prstGeom>
          <a:noFill/>
        </p:spPr>
        <p:txBody>
          <a:bodyPr wrap="none" rtlCol="0">
            <a:spAutoFit/>
          </a:bodyPr>
          <a:lstStyle/>
          <a:p>
            <a:r>
              <a:rPr lang="en-GB" sz="4000" dirty="0">
                <a:solidFill>
                  <a:srgbClr val="0070C0"/>
                </a:solidFill>
                <a:latin typeface="Brush Script MT" panose="03060802040406070304" pitchFamily="66" charset="0"/>
              </a:rPr>
              <a:t>Donna </a:t>
            </a:r>
          </a:p>
        </p:txBody>
      </p:sp>
    </p:spTree>
    <p:extLst>
      <p:ext uri="{BB962C8B-B14F-4D97-AF65-F5344CB8AC3E}">
        <p14:creationId xmlns:p14="http://schemas.microsoft.com/office/powerpoint/2010/main" val="3837750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102007</TotalTime>
  <Words>3915</Words>
  <Application>Microsoft Macintosh PowerPoint</Application>
  <PresentationFormat>Widescreen</PresentationFormat>
  <Paragraphs>268</Paragraphs>
  <Slides>12</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Brush Script MT</vt:lpstr>
      <vt:lpstr>Arial</vt:lpstr>
      <vt:lpstr>Calibri</vt:lpstr>
      <vt:lpstr>Calibri Light</vt:lpstr>
      <vt:lpstr>Courier</vt:lpstr>
      <vt:lpstr>Roboto</vt:lpstr>
      <vt:lpstr>Office Theme</vt:lpstr>
      <vt:lpstr>PowerPoint Presentation</vt:lpstr>
      <vt:lpstr>What are apprenticeships?</vt:lpstr>
      <vt:lpstr>The levels of apprenticeships</vt:lpstr>
      <vt:lpstr>The range of apprenticeships</vt:lpstr>
      <vt:lpstr>Which employers offer apprenticeships?</vt:lpstr>
      <vt:lpstr>Apprenticeships in the local area</vt:lpstr>
      <vt:lpstr>What are T Levels?</vt:lpstr>
      <vt:lpstr>Courses available</vt:lpstr>
      <vt:lpstr>Further information</vt:lpstr>
      <vt:lpstr>How do you find an Apprenticeship or  T level?</vt:lpstr>
      <vt:lpstr>Where else to look?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Dean</dc:creator>
  <cp:lastModifiedBy>Microsoft Office User</cp:lastModifiedBy>
  <cp:revision>2</cp:revision>
  <dcterms:created xsi:type="dcterms:W3CDTF">2021-10-29T04:39:59Z</dcterms:created>
  <dcterms:modified xsi:type="dcterms:W3CDTF">2022-01-13T09:55:38Z</dcterms:modified>
</cp:coreProperties>
</file>